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31"/>
  </p:notesMasterIdLst>
  <p:handoutMasterIdLst>
    <p:handoutMasterId r:id="rId32"/>
  </p:handoutMasterIdLst>
  <p:sldIdLst>
    <p:sldId id="256" r:id="rId2"/>
    <p:sldId id="440" r:id="rId3"/>
    <p:sldId id="443" r:id="rId4"/>
    <p:sldId id="444" r:id="rId5"/>
    <p:sldId id="446" r:id="rId6"/>
    <p:sldId id="481" r:id="rId7"/>
    <p:sldId id="482" r:id="rId8"/>
    <p:sldId id="468" r:id="rId9"/>
    <p:sldId id="471" r:id="rId10"/>
    <p:sldId id="469" r:id="rId11"/>
    <p:sldId id="473" r:id="rId12"/>
    <p:sldId id="472" r:id="rId13"/>
    <p:sldId id="411" r:id="rId14"/>
    <p:sldId id="474" r:id="rId15"/>
    <p:sldId id="451" r:id="rId16"/>
    <p:sldId id="475" r:id="rId17"/>
    <p:sldId id="476" r:id="rId18"/>
    <p:sldId id="455" r:id="rId19"/>
    <p:sldId id="477" r:id="rId20"/>
    <p:sldId id="478" r:id="rId21"/>
    <p:sldId id="479" r:id="rId22"/>
    <p:sldId id="480" r:id="rId23"/>
    <p:sldId id="457" r:id="rId24"/>
    <p:sldId id="460" r:id="rId25"/>
    <p:sldId id="461" r:id="rId26"/>
    <p:sldId id="458" r:id="rId27"/>
    <p:sldId id="459" r:id="rId28"/>
    <p:sldId id="462" r:id="rId29"/>
    <p:sldId id="281" r:id="rId30"/>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179" autoAdjust="0"/>
  </p:normalViewPr>
  <p:slideViewPr>
    <p:cSldViewPr>
      <p:cViewPr>
        <p:scale>
          <a:sx n="48" d="100"/>
          <a:sy n="48" d="100"/>
        </p:scale>
        <p:origin x="-2016" y="-2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487925-33D1-41C7-AF1C-99CFF366B35D}" type="datetimeFigureOut">
              <a:rPr lang="nl-NL" smtClean="0"/>
              <a:t>15-12-2011</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nl-NL" smtClean="0"/>
              <a:t>/27</a:t>
            </a:r>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F704ED-8ADB-46DB-AE60-7AA84259CCBC}" type="slidenum">
              <a:rPr lang="nl-NL" smtClean="0"/>
              <a:t>‹nr.›</a:t>
            </a:fld>
            <a:endParaRPr lang="nl-NL"/>
          </a:p>
        </p:txBody>
      </p:sp>
    </p:spTree>
    <p:extLst>
      <p:ext uri="{BB962C8B-B14F-4D97-AF65-F5344CB8AC3E}">
        <p14:creationId xmlns:p14="http://schemas.microsoft.com/office/powerpoint/2010/main" val="32282244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nl-NL"/>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nl-NL"/>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r>
              <a:rPr lang="nl-NL" smtClean="0"/>
              <a:t>/27</a:t>
            </a:r>
            <a:endParaRPr lang="nl-NL"/>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A115EF4D-4D50-41F1-8CE1-30B37176ACC2}" type="slidenum">
              <a:rPr lang="nl-NL"/>
              <a:pPr>
                <a:defRPr/>
              </a:pPr>
              <a:t>‹nr.›</a:t>
            </a:fld>
            <a:endParaRPr lang="nl-NL"/>
          </a:p>
        </p:txBody>
      </p:sp>
    </p:spTree>
    <p:extLst>
      <p:ext uri="{BB962C8B-B14F-4D97-AF65-F5344CB8AC3E}">
        <p14:creationId xmlns:p14="http://schemas.microsoft.com/office/powerpoint/2010/main" val="333968776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youtube.com/watch?v=DqgZvb37NX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dia-afbeelding 1"/>
          <p:cNvSpPr>
            <a:spLocks noGrp="1" noRot="1" noChangeAspect="1" noTextEdit="1"/>
          </p:cNvSpPr>
          <p:nvPr>
            <p:ph type="sldImg"/>
          </p:nvPr>
        </p:nvSpPr>
        <p:spPr>
          <a:ln/>
        </p:spPr>
      </p:sp>
      <p:sp>
        <p:nvSpPr>
          <p:cNvPr id="29699" name="Tijdelijke aanduiding voor notities 2"/>
          <p:cNvSpPr>
            <a:spLocks noGrp="1"/>
          </p:cNvSpPr>
          <p:nvPr>
            <p:ph type="body" idx="1"/>
          </p:nvPr>
        </p:nvSpPr>
        <p:spPr>
          <a:noFill/>
          <a:ln/>
        </p:spPr>
        <p:txBody>
          <a:bodyPr/>
          <a:lstStyle/>
          <a:p>
            <a:r>
              <a:rPr lang="nl-NL" dirty="0" smtClean="0"/>
              <a:t>Welkom!</a:t>
            </a:r>
          </a:p>
          <a:p>
            <a:r>
              <a:rPr lang="nl-NL" dirty="0" smtClean="0"/>
              <a:t>We hebben één</a:t>
            </a:r>
            <a:r>
              <a:rPr lang="nl-NL" baseline="0" dirty="0" smtClean="0"/>
              <a:t> uur en een kwartier, dus ik denk dat we ruim binnen de tijd kunnen eindigen voor de borrel, maar we zullen zien. Als we jullie teveel boeien, dan kunnen we altijd nog langer doorgaan met een borrel erbij.</a:t>
            </a:r>
          </a:p>
          <a:p>
            <a:endParaRPr lang="nl-NL" baseline="0" dirty="0" smtClean="0"/>
          </a:p>
          <a:p>
            <a:pPr eaLnBrk="1" hangingPunct="1"/>
            <a:r>
              <a:rPr lang="nl-NL" dirty="0" smtClean="0"/>
              <a:t>Paul </a:t>
            </a:r>
            <a:r>
              <a:rPr lang="nl-NL" dirty="0" err="1" smtClean="0"/>
              <a:t>Logman</a:t>
            </a:r>
            <a:endParaRPr lang="nl-NL" dirty="0" smtClean="0"/>
          </a:p>
          <a:p>
            <a:pPr eaLnBrk="1" hangingPunct="1"/>
            <a:r>
              <a:rPr lang="nl-NL" dirty="0" smtClean="0"/>
              <a:t>Kader van DUDOC promotie: promoveren (0,6) en lesgeven (0,4) tegelijkertijd</a:t>
            </a:r>
          </a:p>
          <a:p>
            <a:pPr eaLnBrk="1" hangingPunct="1"/>
            <a:endParaRPr lang="nl-NL" dirty="0" smtClean="0"/>
          </a:p>
          <a:p>
            <a:pPr eaLnBrk="1" hangingPunct="1"/>
            <a:r>
              <a:rPr lang="nl-NL" dirty="0" smtClean="0"/>
              <a:t>Jeroen </a:t>
            </a:r>
            <a:r>
              <a:rPr lang="nl-NL" dirty="0" err="1" smtClean="0"/>
              <a:t>Borsboom</a:t>
            </a:r>
            <a:endParaRPr lang="nl-NL" dirty="0" smtClean="0"/>
          </a:p>
          <a:p>
            <a:pPr eaLnBrk="1" hangingPunct="1"/>
            <a:r>
              <a:rPr lang="nl-NL" dirty="0" smtClean="0"/>
              <a:t>Eén van de docenten</a:t>
            </a:r>
            <a:r>
              <a:rPr lang="nl-NL" baseline="0" dirty="0" smtClean="0"/>
              <a:t> die de lessen uitgeprobeerd heeft</a:t>
            </a:r>
          </a:p>
          <a:p>
            <a:pPr eaLnBrk="1" hangingPunct="1"/>
            <a:r>
              <a:rPr lang="nl-NL" baseline="0" dirty="0" smtClean="0"/>
              <a:t>…</a:t>
            </a:r>
            <a:endParaRPr lang="nl-NL" dirty="0" smtClean="0"/>
          </a:p>
        </p:txBody>
      </p:sp>
      <p:sp>
        <p:nvSpPr>
          <p:cNvPr id="4" name="Tijdelijke aanduiding voor dianummer 3"/>
          <p:cNvSpPr>
            <a:spLocks noGrp="1"/>
          </p:cNvSpPr>
          <p:nvPr>
            <p:ph type="sldNum" sz="quarter" idx="5"/>
          </p:nvPr>
        </p:nvSpPr>
        <p:spPr/>
        <p:txBody>
          <a:bodyPr/>
          <a:lstStyle/>
          <a:p>
            <a:pPr>
              <a:defRPr/>
            </a:pPr>
            <a:fld id="{FE181399-CDCF-49B3-A30D-25B2F24D2E6A}" type="slidenum">
              <a:rPr lang="nl-NL" smtClean="0"/>
              <a:pPr>
                <a:defRPr/>
              </a:pPr>
              <a:t>0</a:t>
            </a:fld>
            <a:endParaRPr lang="nl-NL"/>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9</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Jeroen</a:t>
            </a:r>
          </a:p>
          <a:p>
            <a:pPr eaLnBrk="1" hangingPunct="1"/>
            <a:r>
              <a:rPr lang="nl-NL" dirty="0" smtClean="0"/>
              <a:t>Om het verband inzichtelijk te maken wordt er eerst een diagram getekend. </a:t>
            </a:r>
          </a:p>
          <a:p>
            <a:pPr marL="0" marR="0" indent="0" algn="l" defTabSz="914400" rtl="0" eaLnBrk="1" fontAlgn="base" latinLnBrk="0" hangingPunct="1">
              <a:lnSpc>
                <a:spcPct val="100000"/>
              </a:lnSpc>
              <a:spcBef>
                <a:spcPct val="30000"/>
              </a:spcBef>
              <a:spcAft>
                <a:spcPct val="0"/>
              </a:spcAft>
              <a:buClrTx/>
              <a:buSzTx/>
              <a:buFontTx/>
              <a:buNone/>
              <a:tabLst/>
              <a:defRPr/>
            </a:pPr>
            <a:r>
              <a:rPr lang="nl-NL" dirty="0" smtClean="0"/>
              <a:t>Is één van de assen aan te passen zodat het verband beter</a:t>
            </a:r>
            <a:r>
              <a:rPr lang="nl-NL" baseline="0" dirty="0" smtClean="0"/>
              <a:t> te zien is? Zowel </a:t>
            </a:r>
            <a:r>
              <a:rPr lang="nl-NL" sz="1200" kern="1200" dirty="0" smtClean="0">
                <a:solidFill>
                  <a:schemeClr val="tx1"/>
                </a:solidFill>
                <a:latin typeface="Arial" charset="0"/>
                <a:ea typeface="+mn-ea"/>
                <a:cs typeface="+mn-cs"/>
              </a:rPr>
              <a:t>v</a:t>
            </a:r>
            <a:r>
              <a:rPr lang="nl-NL" sz="1200" kern="1200" baseline="30000" dirty="0" smtClean="0">
                <a:solidFill>
                  <a:schemeClr val="tx1"/>
                </a:solidFill>
                <a:latin typeface="Arial" charset="0"/>
                <a:ea typeface="+mn-ea"/>
                <a:cs typeface="+mn-cs"/>
              </a:rPr>
              <a:t>2</a:t>
            </a:r>
            <a:r>
              <a:rPr lang="nl-NL" sz="1200" kern="1200" baseline="0" dirty="0" smtClean="0">
                <a:solidFill>
                  <a:schemeClr val="tx1"/>
                </a:solidFill>
                <a:latin typeface="Arial" charset="0"/>
                <a:ea typeface="+mn-ea"/>
                <a:cs typeface="+mn-cs"/>
              </a:rPr>
              <a:t> als </a:t>
            </a:r>
            <a:r>
              <a:rPr lang="nl-NL" sz="1200" kern="1200" dirty="0" smtClean="0">
                <a:solidFill>
                  <a:schemeClr val="tx1"/>
                </a:solidFill>
                <a:latin typeface="Arial" charset="0"/>
                <a:ea typeface="+mn-ea"/>
                <a:cs typeface="+mn-cs"/>
              </a:rPr>
              <a:t>√h worden door leerlingen voorgesteld.</a:t>
            </a:r>
          </a:p>
          <a:p>
            <a:pPr marL="0" marR="0" indent="0" algn="l" defTabSz="914400" rtl="0" eaLnBrk="1" fontAlgn="base" latinLnBrk="0" hangingPunct="1">
              <a:lnSpc>
                <a:spcPct val="100000"/>
              </a:lnSpc>
              <a:spcBef>
                <a:spcPct val="30000"/>
              </a:spcBef>
              <a:spcAft>
                <a:spcPct val="0"/>
              </a:spcAft>
              <a:buClrTx/>
              <a:buSzTx/>
              <a:buFontTx/>
              <a:buNone/>
              <a:tabLst/>
              <a:defRPr/>
            </a:pPr>
            <a:endParaRPr lang="nl-NL" sz="1200" kern="120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nl-NL" sz="1200" kern="1200" dirty="0" smtClean="0">
                <a:solidFill>
                  <a:schemeClr val="tx1"/>
                </a:solidFill>
                <a:latin typeface="Arial" charset="0"/>
                <a:ea typeface="+mn-ea"/>
                <a:cs typeface="+mn-cs"/>
              </a:rPr>
              <a:t>Werkt</a:t>
            </a:r>
            <a:r>
              <a:rPr lang="nl-NL" sz="1200" kern="1200" baseline="0" dirty="0" smtClean="0">
                <a:solidFill>
                  <a:schemeClr val="tx1"/>
                </a:solidFill>
                <a:latin typeface="Arial" charset="0"/>
                <a:ea typeface="+mn-ea"/>
                <a:cs typeface="+mn-cs"/>
              </a:rPr>
              <a:t> het? Probeer het!</a:t>
            </a:r>
            <a:endParaRPr lang="nl-NL" sz="1200" kern="120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nl-NL" sz="1200" kern="1200" dirty="0" smtClean="0">
              <a:solidFill>
                <a:schemeClr val="tx1"/>
              </a:solidFill>
              <a:latin typeface="Arial" charset="0"/>
              <a:ea typeface="+mn-ea"/>
              <a:cs typeface="+mn-cs"/>
            </a:endParaRPr>
          </a:p>
          <a:p>
            <a:pPr eaLnBrk="1" hangingPunct="1"/>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10</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Jeroen</a:t>
            </a:r>
          </a:p>
          <a:p>
            <a:pPr eaLnBrk="1" hangingPunct="1"/>
            <a:r>
              <a:rPr lang="nl-NL" dirty="0" smtClean="0"/>
              <a:t>Leerlingen zijn prima in staat het rechtevenredige verband af te leiden. </a:t>
            </a:r>
          </a:p>
          <a:p>
            <a:pPr eaLnBrk="1" hangingPunct="1"/>
            <a:endParaRPr lang="nl-NL" sz="1200" kern="1200" dirty="0" smtClean="0">
              <a:solidFill>
                <a:schemeClr val="tx1"/>
              </a:solidFill>
              <a:latin typeface="Arial" charset="0"/>
              <a:ea typeface="+mn-ea"/>
              <a:cs typeface="+mn-cs"/>
            </a:endParaRPr>
          </a:p>
          <a:p>
            <a:pPr eaLnBrk="1" hangingPunct="1"/>
            <a:r>
              <a:rPr lang="nl-NL" sz="1200" kern="1200" dirty="0" smtClean="0">
                <a:solidFill>
                  <a:schemeClr val="tx1"/>
                </a:solidFill>
                <a:latin typeface="Arial" charset="0"/>
                <a:ea typeface="+mn-ea"/>
                <a:cs typeface="+mn-cs"/>
              </a:rPr>
              <a:t>Hoe komen we van 17,7 op 2g? </a:t>
            </a:r>
          </a:p>
          <a:p>
            <a:pPr eaLnBrk="1" hangingPunct="1"/>
            <a:r>
              <a:rPr lang="nl-NL" sz="1200" kern="1200" dirty="0" smtClean="0">
                <a:solidFill>
                  <a:schemeClr val="tx1"/>
                </a:solidFill>
                <a:latin typeface="Arial" charset="0"/>
                <a:ea typeface="+mn-ea"/>
                <a:cs typeface="+mn-cs"/>
              </a:rPr>
              <a:t>Het zijn echte metingen. Zal de constante in werkelijkheid hoger of lager zijn? En op de maan? Dit maakt de introductie van 2g aannemelijk.</a:t>
            </a:r>
          </a:p>
          <a:p>
            <a:pPr eaLnBrk="1" hangingPunct="1"/>
            <a:endParaRPr lang="nl-NL" sz="1200" kern="1200" dirty="0" smtClean="0">
              <a:solidFill>
                <a:schemeClr val="tx1"/>
              </a:solidFill>
              <a:latin typeface="Arial" charset="0"/>
              <a:ea typeface="+mn-ea"/>
              <a:cs typeface="+mn-cs"/>
            </a:endParaRPr>
          </a:p>
          <a:p>
            <a:pPr eaLnBrk="1" hangingPunct="1"/>
            <a:r>
              <a:rPr lang="nl-NL" sz="1200" kern="1200" dirty="0" smtClean="0">
                <a:solidFill>
                  <a:schemeClr val="tx1"/>
                </a:solidFill>
                <a:latin typeface="Arial" charset="0"/>
                <a:ea typeface="+mn-ea"/>
                <a:cs typeface="+mn-cs"/>
              </a:rPr>
              <a:t>Een vergelijkbare rechte lijn zag u eerder in de door</a:t>
            </a:r>
            <a:r>
              <a:rPr lang="nl-NL" sz="1200" kern="1200" baseline="0" dirty="0" smtClean="0">
                <a:solidFill>
                  <a:schemeClr val="tx1"/>
                </a:solidFill>
                <a:latin typeface="Arial" charset="0"/>
                <a:ea typeface="+mn-ea"/>
                <a:cs typeface="+mn-cs"/>
              </a:rPr>
              <a:t> leerlingen gevonden wetten (sheet 3).</a:t>
            </a:r>
            <a:endParaRPr lang="nl-NL" sz="1200" kern="120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nl-NL" sz="1200" kern="1200" dirty="0" smtClean="0">
              <a:solidFill>
                <a:schemeClr val="tx1"/>
              </a:solidFill>
              <a:latin typeface="Arial" charset="0"/>
              <a:ea typeface="+mn-ea"/>
              <a:cs typeface="+mn-cs"/>
            </a:endParaRPr>
          </a:p>
          <a:p>
            <a:pPr eaLnBrk="1" hangingPunct="1"/>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11</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Jeroen</a:t>
            </a:r>
          </a:p>
          <a:p>
            <a:pPr eaLnBrk="1" hangingPunct="1"/>
            <a:r>
              <a:rPr lang="nl-NL" dirty="0" smtClean="0"/>
              <a:t>Theoretisch</a:t>
            </a:r>
          </a:p>
          <a:p>
            <a:pPr eaLnBrk="1" hangingPunct="1"/>
            <a:endParaRPr lang="nl-NL" dirty="0" smtClean="0"/>
          </a:p>
          <a:p>
            <a:pPr eaLnBrk="1" hangingPunct="1"/>
            <a:r>
              <a:rPr lang="nl-NL" dirty="0" smtClean="0"/>
              <a:t>Zijn de wetten te combineren en zo ja, hoe dan?</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nl-NL" dirty="0" smtClean="0"/>
              <a:t> </a:t>
            </a:r>
            <a:r>
              <a:rPr lang="nl-NL" baseline="0" dirty="0" smtClean="0"/>
              <a:t>Bij 1 moeten de eenheden van de termen gelijk zijn. Door c de eenheid m/K te geven wordt dit opgelost.</a:t>
            </a:r>
            <a:endParaRPr lang="nl-NL" dirty="0" smtClean="0"/>
          </a:p>
          <a:p>
            <a:pPr eaLnBrk="1" hangingPunct="1">
              <a:buFont typeface="Arial" pitchFamily="34" charset="0"/>
              <a:buChar char="•"/>
            </a:pPr>
            <a:r>
              <a:rPr lang="nl-NL" dirty="0" smtClean="0"/>
              <a:t> De oorspronkelijke (deel)wetten moeten er altijd nog in zitten. Als h = 0 levert</a:t>
            </a:r>
            <a:r>
              <a:rPr lang="nl-NL" baseline="0" dirty="0" smtClean="0"/>
              <a:t> mogelijkheid 2 geen oplossing: 2 valt af</a:t>
            </a:r>
            <a:endParaRPr lang="nl-NL" dirty="0" smtClean="0"/>
          </a:p>
          <a:p>
            <a:pPr eaLnBrk="1" hangingPunct="1"/>
            <a:endParaRPr lang="nl-NL" dirty="0" smtClean="0"/>
          </a:p>
          <a:p>
            <a:pPr eaLnBrk="1" hangingPunct="1"/>
            <a:r>
              <a:rPr lang="nl-NL" dirty="0" smtClean="0"/>
              <a:t>Allereerst moeten leerlingen een reden hebben om de wetten samen te voegen.</a:t>
            </a:r>
          </a:p>
          <a:p>
            <a:pPr eaLnBrk="1" hangingPunct="1"/>
            <a:r>
              <a:rPr lang="nl-NL" dirty="0" smtClean="0"/>
              <a:t>In welke situatie zou hij bruikbaar kunnen zijn?</a:t>
            </a:r>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12</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l-NL" dirty="0" smtClean="0"/>
              <a:t>Jeroen</a:t>
            </a:r>
          </a:p>
          <a:p>
            <a:pPr marL="0" marR="0" indent="0" algn="l" defTabSz="914400" rtl="0" eaLnBrk="1" fontAlgn="base" latinLnBrk="0" hangingPunct="1">
              <a:lnSpc>
                <a:spcPct val="100000"/>
              </a:lnSpc>
              <a:spcBef>
                <a:spcPct val="30000"/>
              </a:spcBef>
              <a:spcAft>
                <a:spcPct val="0"/>
              </a:spcAft>
              <a:buClrTx/>
              <a:buSzTx/>
              <a:buFontTx/>
              <a:buNone/>
              <a:tabLst/>
              <a:defRPr/>
            </a:pPr>
            <a:r>
              <a:rPr lang="nl-NL" dirty="0" smtClean="0"/>
              <a:t>In</a:t>
            </a:r>
            <a:r>
              <a:rPr lang="nl-NL" baseline="0" dirty="0" smtClean="0"/>
              <a:t> de praktijk</a:t>
            </a:r>
          </a:p>
          <a:p>
            <a:pPr marL="0" marR="0" indent="0" algn="l" defTabSz="914400" rtl="0" eaLnBrk="1" fontAlgn="base" latinLnBrk="0" hangingPunct="1">
              <a:lnSpc>
                <a:spcPct val="100000"/>
              </a:lnSpc>
              <a:spcBef>
                <a:spcPct val="30000"/>
              </a:spcBef>
              <a:spcAft>
                <a:spcPct val="0"/>
              </a:spcAft>
              <a:buClrTx/>
              <a:buSzTx/>
              <a:buFontTx/>
              <a:buNone/>
              <a:tabLst/>
              <a:defRPr/>
            </a:pPr>
            <a:endParaRPr lang="nl-NL"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l-NL" dirty="0" smtClean="0"/>
              <a:t>Twee demonstraties van experimenten die Joule ooit heeft </a:t>
            </a:r>
            <a:r>
              <a:rPr lang="nl-NL" baseline="0" dirty="0" smtClean="0"/>
              <a:t>uitgevoerd om aan te tonen, dat zwaarte-energie in thermische energie is om te zetten.</a:t>
            </a:r>
            <a:endParaRPr lang="nl-NL"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l-NL" dirty="0" smtClean="0"/>
              <a:t>Experiment 1: loden kogeltjes</a:t>
            </a:r>
            <a:r>
              <a:rPr lang="nl-NL" baseline="0" dirty="0" smtClean="0"/>
              <a:t> in een buis.</a:t>
            </a: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13</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l-NL" dirty="0" smtClean="0"/>
              <a:t>Jeroen</a:t>
            </a:r>
          </a:p>
          <a:p>
            <a:pPr marL="0" marR="0" indent="0" algn="l" defTabSz="914400" rtl="0" eaLnBrk="1" fontAlgn="base" latinLnBrk="0" hangingPunct="1">
              <a:lnSpc>
                <a:spcPct val="100000"/>
              </a:lnSpc>
              <a:spcBef>
                <a:spcPct val="30000"/>
              </a:spcBef>
              <a:spcAft>
                <a:spcPct val="0"/>
              </a:spcAft>
              <a:buClrTx/>
              <a:buSzTx/>
              <a:buFontTx/>
              <a:buNone/>
              <a:tabLst/>
              <a:defRPr/>
            </a:pPr>
            <a:r>
              <a:rPr lang="nl-NL" dirty="0" smtClean="0"/>
              <a:t>Experiment 2: De klassieke</a:t>
            </a:r>
            <a:r>
              <a:rPr lang="nl-NL" baseline="0" dirty="0" smtClean="0"/>
              <a:t> proef van Joule</a:t>
            </a:r>
          </a:p>
          <a:p>
            <a:pPr marL="0" marR="0" indent="0" algn="l" defTabSz="914400" rtl="0" eaLnBrk="1" fontAlgn="base" latinLnBrk="0" hangingPunct="1">
              <a:lnSpc>
                <a:spcPct val="100000"/>
              </a:lnSpc>
              <a:spcBef>
                <a:spcPct val="30000"/>
              </a:spcBef>
              <a:spcAft>
                <a:spcPct val="0"/>
              </a:spcAft>
              <a:buClrTx/>
              <a:buSzTx/>
              <a:buFontTx/>
              <a:buNone/>
              <a:tabLst/>
              <a:defRPr/>
            </a:pPr>
            <a:endParaRPr lang="nl-NL"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l-NL" baseline="0" dirty="0" smtClean="0"/>
              <a:t>Filmpje proef van Joule invoegen</a:t>
            </a: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14</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Jeroen</a:t>
            </a:r>
          </a:p>
          <a:p>
            <a:pPr eaLnBrk="1" hangingPunct="1"/>
            <a:r>
              <a:rPr lang="nl-NL" dirty="0" smtClean="0"/>
              <a:t>Het gevonden verband tussen valhoogte van de gewichten (m</a:t>
            </a:r>
            <a:r>
              <a:rPr lang="nl-NL" baseline="-25000" dirty="0" smtClean="0"/>
              <a:t>1</a:t>
            </a:r>
            <a:r>
              <a:rPr lang="nl-NL" dirty="0" smtClean="0"/>
              <a:t>) en de opwarming van de olie (m</a:t>
            </a:r>
            <a:r>
              <a:rPr lang="nl-NL" baseline="-25000" dirty="0" smtClean="0"/>
              <a:t>2</a:t>
            </a:r>
            <a:r>
              <a:rPr lang="nl-NL" baseline="0" dirty="0" smtClean="0"/>
              <a:t>) is te herschrijven.</a:t>
            </a: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15</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Jeroen</a:t>
            </a:r>
          </a:p>
          <a:p>
            <a:pPr eaLnBrk="1" hangingPunct="1"/>
            <a:r>
              <a:rPr lang="nl-NL" dirty="0" smtClean="0"/>
              <a:t>Hetzelfde verband kan ook gevonden worden door vanuit</a:t>
            </a:r>
            <a:r>
              <a:rPr lang="nl-NL" baseline="0" dirty="0" smtClean="0"/>
              <a:t> de theorie.</a:t>
            </a: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16</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Jeroen</a:t>
            </a:r>
          </a:p>
          <a:p>
            <a:pPr eaLnBrk="1" hangingPunct="1"/>
            <a:r>
              <a:rPr lang="nl-NL" dirty="0" smtClean="0"/>
              <a:t>Wanneer praktijk en theorie met elkaar vergeleken</a:t>
            </a:r>
            <a:r>
              <a:rPr lang="nl-NL" baseline="0" dirty="0" smtClean="0"/>
              <a:t> worden blijkt alleen een aanpassing van de constante c nodig te zijn.</a:t>
            </a:r>
          </a:p>
          <a:p>
            <a:pPr eaLnBrk="1" hangingPunct="1"/>
            <a:endParaRPr lang="nl-NL" baseline="0" dirty="0" smtClean="0"/>
          </a:p>
          <a:p>
            <a:pPr eaLnBrk="1" hangingPunct="1"/>
            <a:r>
              <a:rPr lang="nl-NL" dirty="0" smtClean="0">
                <a:solidFill>
                  <a:srgbClr val="FF0000"/>
                </a:solidFill>
              </a:rPr>
              <a:t>Paul: Werkblad 2 samenvoegen achtbaan uitdelen</a:t>
            </a:r>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17</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baseline="0" dirty="0" smtClean="0"/>
              <a:t>Jeroen</a:t>
            </a:r>
          </a:p>
          <a:p>
            <a:pPr eaLnBrk="1" hangingPunct="1"/>
            <a:r>
              <a:rPr lang="nl-NL" baseline="0" dirty="0" smtClean="0"/>
              <a:t>Door de eerste twee (deel)wetten samen te voegen is een combinatiewet ontstaan die breder inzetbaar is dan de twee afzonderlijke wetten. </a:t>
            </a:r>
          </a:p>
          <a:p>
            <a:pPr eaLnBrk="1" hangingPunct="1"/>
            <a:r>
              <a:rPr lang="nl-NL" baseline="0" dirty="0" smtClean="0"/>
              <a:t>Lukt het ook om de wet uit te breiden met het verband dat is gevonden bij de achtbaan? Zo ja, dan krijgen we een wet die nog algemener is.</a:t>
            </a:r>
          </a:p>
          <a:p>
            <a:pPr eaLnBrk="1" hangingPunct="1"/>
            <a:endParaRPr lang="nl-NL" baseline="0" dirty="0" smtClean="0"/>
          </a:p>
          <a:p>
            <a:pPr eaLnBrk="1" hangingPunct="1"/>
            <a:r>
              <a:rPr lang="nl-NL" baseline="0" dirty="0" smtClean="0"/>
              <a:t>Voorwaarden: </a:t>
            </a:r>
          </a:p>
          <a:p>
            <a:pPr eaLnBrk="1" hangingPunct="1">
              <a:buFont typeface="Arial" pitchFamily="34" charset="0"/>
              <a:buChar char="•"/>
            </a:pPr>
            <a:r>
              <a:rPr lang="nl-NL" baseline="0" dirty="0" smtClean="0"/>
              <a:t> alle termen moeten dezelfde eenheid hebben</a:t>
            </a:r>
          </a:p>
          <a:p>
            <a:pPr eaLnBrk="1" hangingPunct="1">
              <a:buFont typeface="Arial" pitchFamily="34" charset="0"/>
              <a:buChar char="•"/>
            </a:pPr>
            <a:r>
              <a:rPr lang="nl-NL" baseline="0" dirty="0" smtClean="0"/>
              <a:t> De afzonderlijke wetten moeten er nog in zitten</a:t>
            </a: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18</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baseline="0" dirty="0" smtClean="0"/>
              <a:t>Jeroen</a:t>
            </a:r>
          </a:p>
          <a:p>
            <a:pPr eaLnBrk="1" hangingPunct="1"/>
            <a:r>
              <a:rPr lang="nl-NL" baseline="0" dirty="0" smtClean="0"/>
              <a:t>Leerlingen zijn inmiddels gewend aan de notatie begin = eind.</a:t>
            </a:r>
          </a:p>
          <a:p>
            <a:pPr eaLnBrk="1" hangingPunct="1"/>
            <a:r>
              <a:rPr lang="nl-NL" baseline="0" dirty="0" smtClean="0"/>
              <a:t>Het controleren van de nieuwe schrijfwijze aan de hand van de metingen kan ook aangegrepen worden om te laten zien dat bij een andere beginsnelheid de snelheidstoename anders is bij een gelijkblijvende valafstand.</a:t>
            </a:r>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1</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Paul</a:t>
            </a:r>
          </a:p>
          <a:p>
            <a:pPr eaLnBrk="1" hangingPunct="1"/>
            <a:r>
              <a:rPr lang="nl-NL" dirty="0" smtClean="0"/>
              <a:t>Keuze</a:t>
            </a:r>
            <a:r>
              <a:rPr lang="nl-NL" baseline="0" dirty="0" smtClean="0"/>
              <a:t> voor energie: abstract begrip waar leerlingen op het examen ook veel fouten mee maken. Als dat lukt vanuit een context dan zou vrijwel elk concept in principe moeten kunnen. De leerlingen zien alleen dat ze Technisch ontwerpen gaan en weten nog niet dat het onderwerp energie is. Dit om niet aan te sluiten bij eventuele misconcepties die leerlingen hebben over energie. We bouwen eerst het concept correct op en noemen het pas energie als dat daadwerkelijk ook over energie gaat.</a:t>
            </a:r>
            <a:endParaRPr lang="nl-NL" dirty="0" smtClean="0"/>
          </a:p>
          <a:p>
            <a:pPr eaLnBrk="1" hangingPunct="1"/>
            <a:endParaRPr lang="nl-NL" dirty="0" smtClean="0"/>
          </a:p>
          <a:p>
            <a:pPr eaLnBrk="1" hangingPunct="1"/>
            <a:r>
              <a:rPr lang="nl-NL" dirty="0" smtClean="0"/>
              <a:t>Volgens de literatuur (Gilbert, 2006) kunnen contexten gezien</a:t>
            </a:r>
            <a:r>
              <a:rPr lang="nl-NL" baseline="0" dirty="0" smtClean="0"/>
              <a:t> worden als</a:t>
            </a:r>
            <a:r>
              <a:rPr lang="nl-NL" dirty="0" smtClean="0"/>
              <a:t> authentieke handelingspraktijken:</a:t>
            </a:r>
            <a:r>
              <a:rPr lang="nl-NL" baseline="0" dirty="0" smtClean="0"/>
              <a:t> zeg maar beroepspraktijken.</a:t>
            </a:r>
          </a:p>
          <a:p>
            <a:pPr eaLnBrk="1" hangingPunct="1"/>
            <a:r>
              <a:rPr lang="nl-NL" baseline="0" dirty="0" smtClean="0"/>
              <a:t>Wetten </a:t>
            </a:r>
            <a:r>
              <a:rPr lang="nl-NL" baseline="0" dirty="0" smtClean="0">
                <a:sym typeface="Wingdings" pitchFamily="2" charset="2"/>
              </a:rPr>
              <a:t> </a:t>
            </a:r>
            <a:r>
              <a:rPr lang="nl-NL" baseline="0" dirty="0" smtClean="0"/>
              <a:t>Technisch Ontwerpingenieurs versus Wetenschappers</a:t>
            </a:r>
          </a:p>
          <a:p>
            <a:pPr eaLnBrk="1" hangingPunct="1"/>
            <a:endParaRPr lang="nl-NL" dirty="0" smtClean="0"/>
          </a:p>
          <a:p>
            <a:pPr eaLnBrk="1" hangingPunct="1"/>
            <a:r>
              <a:rPr lang="nl-NL" dirty="0" smtClean="0"/>
              <a:t>1. Documentairemaker die een reconstructie wil filmen van het bouwen van een Griekse tempel en</a:t>
            </a:r>
            <a:r>
              <a:rPr lang="nl-NL" baseline="0" dirty="0" smtClean="0"/>
              <a:t> dan speciaal het plaatsen van een deksteen bovenop de pilaren</a:t>
            </a:r>
            <a:r>
              <a:rPr lang="nl-NL" dirty="0" smtClean="0"/>
              <a:t>.</a:t>
            </a:r>
          </a:p>
          <a:p>
            <a:pPr eaLnBrk="1" hangingPunct="1"/>
            <a:r>
              <a:rPr lang="nl-NL" dirty="0" smtClean="0"/>
              <a:t>2. Waterkraanfabrikant die voor het eerst een thermostatische waterkraan wil gaan</a:t>
            </a:r>
            <a:r>
              <a:rPr lang="nl-NL" baseline="0" dirty="0" smtClean="0"/>
              <a:t> produceren.</a:t>
            </a:r>
          </a:p>
          <a:p>
            <a:pPr eaLnBrk="1" hangingPunct="1"/>
            <a:r>
              <a:rPr lang="nl-NL" baseline="0" dirty="0" smtClean="0"/>
              <a:t>3. Pretparkeigenaar die een zo hoog mogelijke achtbaan wil ontwerpen waarbij karretjes met een snelheid van 180 km/h afgeschoten worden.</a:t>
            </a:r>
          </a:p>
          <a:p>
            <a:pPr eaLnBrk="1" hangingPunct="1"/>
            <a:endParaRPr lang="nl-NL" baseline="0" dirty="0" smtClean="0"/>
          </a:p>
          <a:p>
            <a:pPr eaLnBrk="1" hangingPunct="1"/>
            <a:r>
              <a:rPr lang="nl-NL" baseline="0" dirty="0" smtClean="0"/>
              <a:t>Volgens de regels van Techniek 15+ plus één uitbreiding gaan de leerlingen oplossingen bedenken voor de verschillende problemen.</a:t>
            </a: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19</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baseline="0" dirty="0" smtClean="0"/>
              <a:t>Jeroen</a:t>
            </a:r>
          </a:p>
          <a:p>
            <a:pPr eaLnBrk="1" hangingPunct="1"/>
            <a:r>
              <a:rPr lang="nl-NL" baseline="0" dirty="0" smtClean="0"/>
              <a:t>De termen </a:t>
            </a:r>
            <a:r>
              <a:rPr lang="nl-NL" baseline="0" dirty="0" err="1" smtClean="0"/>
              <a:t>mh</a:t>
            </a:r>
            <a:r>
              <a:rPr lang="nl-NL" baseline="0" dirty="0" smtClean="0"/>
              <a:t> en2gh hebben de meeste overeenkomsten. Door beide wetten met een geschikte factor te vermenigvuldigen worden deze termen gelijk.</a:t>
            </a:r>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20</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baseline="0" dirty="0" smtClean="0"/>
              <a:t>Jeroen</a:t>
            </a:r>
          </a:p>
          <a:p>
            <a:pPr eaLnBrk="1" hangingPunct="1"/>
            <a:r>
              <a:rPr lang="nl-NL" baseline="0" dirty="0" err="1" smtClean="0"/>
              <a:t>mh</a:t>
            </a:r>
            <a:r>
              <a:rPr lang="nl-NL" baseline="0" dirty="0" smtClean="0"/>
              <a:t> x g levert </a:t>
            </a:r>
            <a:r>
              <a:rPr lang="nl-NL" baseline="0" dirty="0" err="1" smtClean="0"/>
              <a:t>mgh</a:t>
            </a:r>
            <a:r>
              <a:rPr lang="nl-NL" baseline="0" dirty="0" smtClean="0"/>
              <a:t> en 2gh x 0,5m levert ook </a:t>
            </a:r>
            <a:r>
              <a:rPr lang="nl-NL" baseline="0" dirty="0" err="1" smtClean="0"/>
              <a:t>mgh</a:t>
            </a:r>
            <a:endParaRPr lang="nl-NL" baseline="0"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21</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baseline="0" dirty="0" smtClean="0"/>
              <a:t>Jeroen</a:t>
            </a:r>
          </a:p>
          <a:p>
            <a:pPr eaLnBrk="1" hangingPunct="1"/>
            <a:r>
              <a:rPr lang="nl-NL" baseline="0" dirty="0" smtClean="0"/>
              <a:t>Om de g uit </a:t>
            </a:r>
            <a:r>
              <a:rPr lang="nl-NL" baseline="0" dirty="0" err="1" smtClean="0"/>
              <a:t>cgmT</a:t>
            </a:r>
            <a:r>
              <a:rPr lang="nl-NL" baseline="0" dirty="0" smtClean="0"/>
              <a:t> weg te werken wordt weer een nieuwe c geïntroduceerd. Deze nieuwe constante is de soortelijke warmte.</a:t>
            </a:r>
          </a:p>
          <a:p>
            <a:pPr eaLnBrk="1" hangingPunct="1"/>
            <a:endParaRPr lang="nl-NL" baseline="0" dirty="0" smtClean="0"/>
          </a:p>
          <a:p>
            <a:pPr eaLnBrk="1" hangingPunct="1"/>
            <a:r>
              <a:rPr lang="nl-NL" baseline="0" dirty="0" smtClean="0"/>
              <a:t>Vraag van leerlingen: waarom niet 2mgh </a:t>
            </a:r>
            <a:r>
              <a:rPr lang="nl-NL" baseline="0" dirty="0" err="1" smtClean="0"/>
              <a:t>ipv</a:t>
            </a:r>
            <a:r>
              <a:rPr lang="nl-NL" baseline="0" dirty="0" smtClean="0"/>
              <a:t> </a:t>
            </a:r>
            <a:r>
              <a:rPr lang="nl-NL" baseline="0" dirty="0" err="1" smtClean="0"/>
              <a:t>mgh</a:t>
            </a:r>
            <a:r>
              <a:rPr lang="nl-NL" baseline="0" dirty="0" smtClean="0"/>
              <a:t>, wat het geval zou zijn wanneer de vergelijkingen gewoon bij elkaar opgeteld zouden worden?</a:t>
            </a:r>
          </a:p>
          <a:p>
            <a:pPr eaLnBrk="1" hangingPunct="1"/>
            <a:endParaRPr lang="nl-NL" baseline="0" dirty="0" smtClean="0"/>
          </a:p>
          <a:p>
            <a:pPr eaLnBrk="1" hangingPunct="1"/>
            <a:r>
              <a:rPr lang="nl-NL" baseline="0" dirty="0" smtClean="0"/>
              <a:t>De oorspronkelijke wetten moeten er nog steeds inzitten. De eerste combinatiewet zou er dan niet meer in zitten bij v=constant.</a:t>
            </a:r>
          </a:p>
          <a:p>
            <a:pPr eaLnBrk="1" hangingPunct="1"/>
            <a:endParaRPr lang="nl-NL" baseline="0" dirty="0" smtClean="0"/>
          </a:p>
          <a:p>
            <a:pPr eaLnBrk="1" hangingPunct="1"/>
            <a:r>
              <a:rPr lang="nl-NL" baseline="0" dirty="0" smtClean="0"/>
              <a:t>Wel mag natuurlijk elke term nog met een factor vermenigvuldigd worden, maar deze notatie is de algemene consensus.</a:t>
            </a:r>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22</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Jeroen deelt opgave uit (werkblad 3).</a:t>
            </a:r>
          </a:p>
          <a:p>
            <a:pPr eaLnBrk="1" hangingPunct="1"/>
            <a:endParaRPr lang="nl-NL" dirty="0" smtClean="0"/>
          </a:p>
          <a:p>
            <a:pPr eaLnBrk="1" hangingPunct="1"/>
            <a:r>
              <a:rPr lang="nl-NL" dirty="0" smtClean="0"/>
              <a:t>Paul</a:t>
            </a:r>
          </a:p>
          <a:p>
            <a:pPr eaLnBrk="1" hangingPunct="1"/>
            <a:r>
              <a:rPr lang="nl-NL" dirty="0" smtClean="0"/>
              <a:t>Deze opgave zit al ruim een jaar in onze eindtoets en een paar maanden</a:t>
            </a:r>
            <a:r>
              <a:rPr lang="nl-NL" baseline="0" dirty="0" smtClean="0"/>
              <a:t> geleden na de hevige regenval in de Himalaya kwam er in het nieuws dat het enige vliegveld dat in de buurt was van de problemen het vliegveld van </a:t>
            </a:r>
            <a:r>
              <a:rPr lang="nl-NL" baseline="0" dirty="0" err="1" smtClean="0"/>
              <a:t>Lukla</a:t>
            </a:r>
            <a:r>
              <a:rPr lang="nl-NL" baseline="0" dirty="0" smtClean="0"/>
              <a:t> was met een hellende landingsbaan en waar grote vliegtuigen niet kunnen landen. Filmpje: </a:t>
            </a:r>
            <a:r>
              <a:rPr lang="nl-NL" dirty="0" smtClean="0">
                <a:hlinkClick r:id="rId3"/>
              </a:rPr>
              <a:t>http://www.youtube.com/watch?v=DqgZvb37NX0</a:t>
            </a:r>
            <a:endParaRPr lang="nl-NL" dirty="0" smtClean="0"/>
          </a:p>
          <a:p>
            <a:pPr eaLnBrk="1" hangingPunct="1"/>
            <a:endParaRPr lang="nl-NL" baseline="0" dirty="0" smtClean="0"/>
          </a:p>
          <a:p>
            <a:pPr eaLnBrk="1" hangingPunct="1"/>
            <a:r>
              <a:rPr lang="nl-NL" baseline="0" dirty="0" smtClean="0"/>
              <a:t>De context voegt zich niet naar de realiteit maar in dit geval voegt de realiteit zich naar de context ?</a:t>
            </a:r>
          </a:p>
          <a:p>
            <a:pPr eaLnBrk="1" hangingPunct="1"/>
            <a:endParaRPr lang="nl-NL" baseline="0" dirty="0" smtClean="0"/>
          </a:p>
          <a:p>
            <a:pPr eaLnBrk="1" hangingPunct="1"/>
            <a:r>
              <a:rPr lang="nl-NL" baseline="0" dirty="0" err="1" smtClean="0"/>
              <a:t>Copernicus</a:t>
            </a:r>
            <a:r>
              <a:rPr lang="nl-NL" baseline="0" dirty="0" smtClean="0"/>
              <a:t> &amp; BSG: 52 % score qua punten; 51 leerlingen; 2 foutloos</a:t>
            </a:r>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23</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l-NL" dirty="0" smtClean="0"/>
              <a:t>Jeroen deelt opgave uit (werkblad 4).</a:t>
            </a:r>
          </a:p>
          <a:p>
            <a:pPr eaLnBrk="1" hangingPunct="1"/>
            <a:endParaRPr lang="nl-NL" dirty="0" smtClean="0"/>
          </a:p>
          <a:p>
            <a:pPr eaLnBrk="1" hangingPunct="1"/>
            <a:r>
              <a:rPr lang="nl-NL" dirty="0" smtClean="0"/>
              <a:t>Paul</a:t>
            </a:r>
          </a:p>
          <a:p>
            <a:pPr eaLnBrk="1" hangingPunct="1"/>
            <a:r>
              <a:rPr lang="nl-NL" dirty="0" smtClean="0"/>
              <a:t>Deze opgave uit de Energy Concept Inventory vraag wordt over het algemeen niet zo goed gemaakt en bevat geen elementen die wij niet in onze stof ook dekken. Vandaar dat</a:t>
            </a:r>
            <a:r>
              <a:rPr lang="nl-NL" baseline="0" dirty="0" smtClean="0"/>
              <a:t> we voor deze vraag gekozen hebben om gegevens van voor de test uit Nederland en de VS te vergelijken met gegevens van ons na de lessenserie.</a:t>
            </a: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24</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N test V4/H4 = 61</a:t>
            </a:r>
          </a:p>
          <a:p>
            <a:pPr eaLnBrk="1" hangingPunct="1"/>
            <a:r>
              <a:rPr lang="nl-NL" dirty="0" smtClean="0"/>
              <a:t>N H5Na12 = 24</a:t>
            </a:r>
          </a:p>
          <a:p>
            <a:pPr eaLnBrk="1" hangingPunct="1"/>
            <a:r>
              <a:rPr lang="nl-NL" dirty="0" smtClean="0"/>
              <a:t>N V6Na1 = 62</a:t>
            </a:r>
          </a:p>
          <a:p>
            <a:pPr eaLnBrk="1" hangingPunct="1"/>
            <a:r>
              <a:rPr lang="nl-NL" dirty="0" smtClean="0"/>
              <a:t>N V6Na12 = 77</a:t>
            </a:r>
          </a:p>
          <a:p>
            <a:pPr eaLnBrk="1" hangingPunct="1"/>
            <a:r>
              <a:rPr lang="nl-NL" dirty="0" smtClean="0"/>
              <a:t>N NL totaal = 163</a:t>
            </a:r>
          </a:p>
          <a:p>
            <a:pPr eaLnBrk="1" hangingPunct="1"/>
            <a:r>
              <a:rPr lang="nl-NL" dirty="0" smtClean="0"/>
              <a:t>N VS Highschool =</a:t>
            </a:r>
            <a:r>
              <a:rPr lang="nl-NL" baseline="0" dirty="0" smtClean="0"/>
              <a:t> 273 high school </a:t>
            </a:r>
            <a:r>
              <a:rPr lang="nl-NL" baseline="0" dirty="0" err="1" smtClean="0"/>
              <a:t>physics</a:t>
            </a:r>
            <a:r>
              <a:rPr lang="nl-NL" baseline="0" dirty="0" smtClean="0"/>
              <a:t> students</a:t>
            </a:r>
          </a:p>
          <a:p>
            <a:pPr eaLnBrk="1" hangingPunct="1"/>
            <a:r>
              <a:rPr lang="nl-NL" baseline="0" dirty="0" smtClean="0"/>
              <a:t>N VS University = 117 University </a:t>
            </a:r>
            <a:r>
              <a:rPr lang="nl-NL" baseline="0" dirty="0" err="1" smtClean="0"/>
              <a:t>physics</a:t>
            </a:r>
            <a:r>
              <a:rPr lang="nl-NL" baseline="0" dirty="0" smtClean="0"/>
              <a:t> students</a:t>
            </a:r>
            <a:endParaRPr lang="nl-NL" dirty="0" smtClean="0"/>
          </a:p>
          <a:p>
            <a:pPr eaLnBrk="1" hangingPunct="1"/>
            <a:endParaRPr lang="nl-NL" dirty="0" smtClean="0"/>
          </a:p>
          <a:p>
            <a:pPr eaLnBrk="1" hangingPunct="1"/>
            <a:r>
              <a:rPr lang="nl-NL" dirty="0" smtClean="0"/>
              <a:t>Naast het juiste antwoord B komt het laatste antwoord E ook</a:t>
            </a:r>
            <a:r>
              <a:rPr lang="nl-NL" baseline="0" dirty="0" smtClean="0"/>
              <a:t> vaak voor. In één geval heb ik navraag kunnen doen en de leerlingen zei, dat hij meer van de wrijving moest weten om definitief antwoord te kunnen geven.</a:t>
            </a:r>
          </a:p>
          <a:p>
            <a:pPr eaLnBrk="1" hangingPunct="1"/>
            <a:endParaRPr lang="nl-NL" baseline="0" dirty="0" smtClean="0"/>
          </a:p>
          <a:p>
            <a:pPr eaLnBrk="1" hangingPunct="1"/>
            <a:r>
              <a:rPr lang="nl-NL" baseline="0" dirty="0" err="1" smtClean="0"/>
              <a:t>Copernicus</a:t>
            </a:r>
            <a:r>
              <a:rPr lang="nl-NL" baseline="0" dirty="0" smtClean="0"/>
              <a:t>/HML 0 58 0 15 27</a:t>
            </a:r>
          </a:p>
          <a:p>
            <a:pPr marL="0" marR="0" indent="0" algn="l" defTabSz="914400" rtl="0" eaLnBrk="1" fontAlgn="base" latinLnBrk="0" hangingPunct="1">
              <a:lnSpc>
                <a:spcPct val="100000"/>
              </a:lnSpc>
              <a:spcBef>
                <a:spcPct val="30000"/>
              </a:spcBef>
              <a:spcAft>
                <a:spcPct val="0"/>
              </a:spcAft>
              <a:buClrTx/>
              <a:buSzTx/>
              <a:buFontTx/>
              <a:buNone/>
              <a:tabLst/>
              <a:defRPr/>
            </a:pPr>
            <a:r>
              <a:rPr lang="nl-NL" baseline="0" dirty="0" smtClean="0"/>
              <a:t>Totaal 1 60 13 13 14</a:t>
            </a:r>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25</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l-NL" dirty="0" smtClean="0"/>
              <a:t>Jeroen deelt opdracht uit (werkblad 5).</a:t>
            </a:r>
          </a:p>
          <a:p>
            <a:pPr eaLnBrk="1" hangingPunct="1"/>
            <a:endParaRPr lang="nl-NL" dirty="0" smtClean="0"/>
          </a:p>
          <a:p>
            <a:pPr eaLnBrk="1" hangingPunct="1"/>
            <a:r>
              <a:rPr lang="nl-NL" dirty="0" smtClean="0"/>
              <a:t>Voor</a:t>
            </a:r>
            <a:r>
              <a:rPr lang="nl-NL" baseline="0" dirty="0" smtClean="0"/>
              <a:t> </a:t>
            </a:r>
            <a:r>
              <a:rPr lang="nl-NL" baseline="0" dirty="0" smtClean="0"/>
              <a:t>allerlei energieopslagsoorten hebben we stencils met daarin gefingeerde data uit realistisch uit te voeren experimenten om de leerlingen de bijbehorende energieopslagsoort aan de al in de wet opgenomen soorten toe te voegen.</a:t>
            </a:r>
          </a:p>
          <a:p>
            <a:pPr eaLnBrk="1" hangingPunct="1"/>
            <a:r>
              <a:rPr lang="nl-NL" baseline="0" dirty="0" smtClean="0"/>
              <a:t>We maken de leerlingen tijdens het proces van het toevoegen duidelijk wanneer dat mogelijk is en wat er nodig is om dat voor elkaar te krijgen. Hierdoor krijgen de leerlingen inzicht in het werkelijke behoud van energie: een in principe altijd te vormen construct waarin de som van alle energieopslagsoorten samen behouden is.</a:t>
            </a: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26</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baseline="0" dirty="0" smtClean="0"/>
              <a:t>We maken de leerlingen tijdens het proces van het toevoegen duidelijk wanneer dat mogelijk is en wat er nodig is om dat voor elkaar te krijgen. Hierdoor krijgen de leerlingen inzicht in het werkelijke behoud van energie: een in principe altijd te vormen construct waarin de som van alle energieopslagsoorten samen behouden is.</a:t>
            </a:r>
          </a:p>
          <a:p>
            <a:pPr eaLnBrk="1" hangingPunct="1"/>
            <a:endParaRPr lang="nl-NL" baseline="0" dirty="0" smtClean="0"/>
          </a:p>
          <a:p>
            <a:pPr eaLnBrk="1" hangingPunct="1"/>
            <a:r>
              <a:rPr lang="nl-NL" baseline="0" dirty="0" smtClean="0"/>
              <a:t>Maar wat nemen we allemaal wel niet aan, als we de leerlingen alleen maar vertellen, dat energie behouden is. Het is dan ook niet gek, dat leerlingen normaal gesproken slecht scoren op het begrip energie.</a:t>
            </a: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27</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jdelijke aanduiding voor dia-afbeelding 1"/>
          <p:cNvSpPr>
            <a:spLocks noGrp="1" noRot="1" noChangeAspect="1" noTextEdit="1"/>
          </p:cNvSpPr>
          <p:nvPr>
            <p:ph type="sldImg"/>
          </p:nvPr>
        </p:nvSpPr>
        <p:spPr>
          <a:ln/>
        </p:spPr>
      </p:sp>
      <p:sp>
        <p:nvSpPr>
          <p:cNvPr id="55299" name="Tijdelijke aanduiding voor notities 2"/>
          <p:cNvSpPr>
            <a:spLocks noGrp="1"/>
          </p:cNvSpPr>
          <p:nvPr>
            <p:ph type="body" idx="1"/>
          </p:nvPr>
        </p:nvSpPr>
        <p:spPr>
          <a:noFill/>
          <a:ln/>
        </p:spPr>
        <p:txBody>
          <a:bodyPr/>
          <a:lstStyle/>
          <a:p>
            <a:r>
              <a:rPr lang="nl-NL" dirty="0" smtClean="0"/>
              <a:t>Bedankt !</a:t>
            </a:r>
          </a:p>
        </p:txBody>
      </p:sp>
      <p:sp>
        <p:nvSpPr>
          <p:cNvPr id="4" name="Tijdelijke aanduiding voor dianummer 3"/>
          <p:cNvSpPr>
            <a:spLocks noGrp="1"/>
          </p:cNvSpPr>
          <p:nvPr>
            <p:ph type="sldNum" sz="quarter" idx="5"/>
          </p:nvPr>
        </p:nvSpPr>
        <p:spPr/>
        <p:txBody>
          <a:bodyPr/>
          <a:lstStyle/>
          <a:p>
            <a:pPr>
              <a:defRPr/>
            </a:pPr>
            <a:fld id="{955700E3-D9D8-449D-8E3B-7336DBC4ECFA}" type="slidenum">
              <a:rPr lang="nl-NL" smtClean="0"/>
              <a:pPr>
                <a:defRPr/>
              </a:pPr>
              <a:t>28</a:t>
            </a:fld>
            <a:endParaRPr lang="nl-NL"/>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2</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Paul</a:t>
            </a:r>
          </a:p>
          <a:p>
            <a:pPr eaLnBrk="1" hangingPunct="1"/>
            <a:r>
              <a:rPr lang="nl-NL" dirty="0" smtClean="0"/>
              <a:t>Hier ziet u een paar oplossingen</a:t>
            </a:r>
            <a:r>
              <a:rPr lang="nl-NL" baseline="0" dirty="0" smtClean="0"/>
              <a:t> waar leerlingen mee komen. De variëteit is groot en zelfs nu op de 6</a:t>
            </a:r>
            <a:r>
              <a:rPr lang="nl-NL" baseline="30000" dirty="0" smtClean="0"/>
              <a:t>e</a:t>
            </a:r>
            <a:r>
              <a:rPr lang="nl-NL" baseline="0" dirty="0" smtClean="0"/>
              <a:t> school waarop de lessenserie uitgetest wordt, komen leerlingen nog met oplossingen die niet eerder bedacht zijn: een luchtballon voor het tillen en gebruik maken van de opwaartse kracht van water.</a:t>
            </a:r>
          </a:p>
          <a:p>
            <a:pPr eaLnBrk="1" hangingPunct="1"/>
            <a:r>
              <a:rPr lang="nl-NL" baseline="0" dirty="0" smtClean="0"/>
              <a:t>Voorbeelden oplossingen bij het tilprobleem:</a:t>
            </a:r>
          </a:p>
          <a:p>
            <a:pPr marL="171450" indent="-171450" eaLnBrk="1" hangingPunct="1">
              <a:buFontTx/>
              <a:buChar char="-"/>
            </a:pPr>
            <a:r>
              <a:rPr lang="nl-NL" baseline="0" dirty="0" smtClean="0"/>
              <a:t>Katrollen</a:t>
            </a:r>
          </a:p>
          <a:p>
            <a:pPr marL="171450" indent="-171450" eaLnBrk="1" hangingPunct="1">
              <a:buFontTx/>
              <a:buChar char="-"/>
            </a:pPr>
            <a:r>
              <a:rPr lang="nl-NL" baseline="0" dirty="0" smtClean="0"/>
              <a:t>Hydrauliek</a:t>
            </a:r>
          </a:p>
          <a:p>
            <a:pPr marL="171450" indent="-171450" eaLnBrk="1" hangingPunct="1">
              <a:buFontTx/>
              <a:buChar char="-"/>
            </a:pPr>
            <a:r>
              <a:rPr lang="nl-NL" baseline="0" dirty="0" smtClean="0"/>
              <a:t>Tandwielen</a:t>
            </a:r>
          </a:p>
          <a:p>
            <a:pPr marL="171450" indent="-171450" eaLnBrk="1" hangingPunct="1">
              <a:buFontTx/>
              <a:buChar char="-"/>
            </a:pPr>
            <a:r>
              <a:rPr lang="nl-NL" baseline="0" dirty="0" smtClean="0"/>
              <a:t>Andere overbrengingen: groot wiel en klein wiel op één as</a:t>
            </a:r>
          </a:p>
          <a:p>
            <a:pPr marL="171450" indent="-171450" eaLnBrk="1" hangingPunct="1">
              <a:buFontTx/>
              <a:buChar char="-"/>
            </a:pPr>
            <a:r>
              <a:rPr lang="nl-NL" baseline="0" dirty="0" smtClean="0"/>
              <a:t>Hefbomen</a:t>
            </a:r>
          </a:p>
          <a:p>
            <a:pPr marL="171450" indent="-171450" eaLnBrk="1" hangingPunct="1">
              <a:buFontTx/>
              <a:buChar char="-"/>
            </a:pPr>
            <a:r>
              <a:rPr lang="nl-NL" baseline="0" dirty="0" smtClean="0"/>
              <a:t>Luchtballon</a:t>
            </a:r>
          </a:p>
          <a:p>
            <a:pPr marL="171450" indent="-171450" eaLnBrk="1" hangingPunct="1">
              <a:buFontTx/>
              <a:buChar char="-"/>
            </a:pPr>
            <a:r>
              <a:rPr lang="nl-NL" baseline="0" dirty="0" smtClean="0"/>
              <a:t>Opwaartse kracht onder water gebruiken</a:t>
            </a:r>
          </a:p>
          <a:p>
            <a:pPr marL="0" indent="0" eaLnBrk="1" hangingPunct="1">
              <a:buFontTx/>
              <a:buNone/>
            </a:pPr>
            <a:endParaRPr lang="nl-NL" baseline="0" dirty="0" smtClean="0"/>
          </a:p>
          <a:p>
            <a:pPr marL="0" indent="0" eaLnBrk="1" hangingPunct="1">
              <a:buFontTx/>
              <a:buNone/>
            </a:pPr>
            <a:r>
              <a:rPr lang="nl-NL" baseline="0" dirty="0" smtClean="0"/>
              <a:t>In luie klassen blijken de katrollen de overhand te krijgen. Het is beter voor de transfer als er veel verschillende oplossingen in de klas voorkomen.</a:t>
            </a:r>
          </a:p>
          <a:p>
            <a:pPr marL="0" indent="0" eaLnBrk="1" hangingPunct="1">
              <a:buFontTx/>
              <a:buNone/>
            </a:pPr>
            <a:endParaRPr lang="nl-NL" baseline="0" dirty="0" smtClean="0"/>
          </a:p>
          <a:p>
            <a:pPr marL="0" indent="0" eaLnBrk="1" hangingPunct="1">
              <a:buFontTx/>
              <a:buNone/>
            </a:pPr>
            <a:r>
              <a:rPr lang="nl-NL" baseline="0" dirty="0" smtClean="0"/>
              <a:t>Bij de andere twee ontwerpen zijn de oplossingen duidelijk minder divers.</a:t>
            </a: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3</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Paul</a:t>
            </a:r>
          </a:p>
          <a:p>
            <a:pPr eaLnBrk="1" hangingPunct="1"/>
            <a:r>
              <a:rPr lang="nl-NL" dirty="0" smtClean="0"/>
              <a:t>Tijdens de nabespreking van de oplossingen zetten we de conclusies van de leerlingen op een rij om zo tot een algemene</a:t>
            </a:r>
            <a:r>
              <a:rPr lang="nl-NL" baseline="0" dirty="0" smtClean="0"/>
              <a:t> oplossing te komen voor allerlei tilproblemen die het ingenieursbureau later misschien nog eens op moet gaan lossen. Let wel: de leerlingen hebben hier over het algemeen nog geen idee dat het over energie gaat en de docent moet dat woord ook nauwkeurig mijden.</a:t>
            </a:r>
          </a:p>
          <a:p>
            <a:pPr eaLnBrk="1" hangingPunct="1"/>
            <a:r>
              <a:rPr lang="nl-NL" baseline="0" dirty="0" smtClean="0"/>
              <a:t>De oplossingen moeten zo algemeen mogelijk opgeschreven worden.</a:t>
            </a:r>
          </a:p>
          <a:p>
            <a:pPr eaLnBrk="1" hangingPunct="1"/>
            <a:endParaRPr lang="nl-NL" baseline="0" dirty="0" smtClean="0"/>
          </a:p>
          <a:p>
            <a:pPr eaLnBrk="1" hangingPunct="1"/>
            <a:r>
              <a:rPr lang="nl-NL" baseline="0" dirty="0" smtClean="0"/>
              <a:t>Bij het tilprobleem valt bijvoorbeeld te vragen naar de optimale verhouding voor het specifieke probleem.</a:t>
            </a:r>
          </a:p>
          <a:p>
            <a:pPr eaLnBrk="1" hangingPunct="1"/>
            <a:r>
              <a:rPr lang="nl-NL" baseline="0" dirty="0" smtClean="0"/>
              <a:t>De leerlingen merken op dat de verhouding tussen de te tillen massa en de eventuele tegenmassa is en dat die zo groot mogelijk moet zijn. Na wat overdrijven richting een verhouding van 100 herinneren de leerlingen zich ook een nadeel uit de proef: namelijk dat de hoeveelheid touw die binnengehaald moet worden enorm groot wordt.</a:t>
            </a:r>
          </a:p>
          <a:p>
            <a:pPr eaLnBrk="1" hangingPunct="1"/>
            <a:r>
              <a:rPr lang="nl-NL" baseline="0" dirty="0" smtClean="0"/>
              <a:t>Leerlingen kiezen hierbij al snel voor symbolen in plaats van volledig uitgeschreven termen (kan docent met dat doel expres doen).</a:t>
            </a:r>
          </a:p>
          <a:p>
            <a:pPr eaLnBrk="1" hangingPunct="1"/>
            <a:endParaRPr lang="nl-NL" baseline="0" dirty="0" smtClean="0"/>
          </a:p>
          <a:p>
            <a:pPr eaLnBrk="1" hangingPunct="1"/>
            <a:r>
              <a:rPr lang="nl-NL" baseline="0" dirty="0" smtClean="0"/>
              <a:t>Bij de twee andere problemen zijn leerlingen nog sterker op zoek naar een verband. U ziet een door leerlingen opgeschreven verband nadat ze hun testproef uitgevoerd hebben en een grafiek waarin ze op zoek gaan naar een verband tussen v en h bij de achtbaan. Bij de laatste houden we het verband nog even achter zodat u straks zelf kan ervaren wat leerlingen moeten uitvoeren tijdens de lessen.</a:t>
            </a: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4</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Paul</a:t>
            </a:r>
          </a:p>
          <a:p>
            <a:pPr eaLnBrk="1" hangingPunct="1"/>
            <a:r>
              <a:rPr lang="nl-NL" dirty="0" smtClean="0"/>
              <a:t>Redenen om wetten anders te schrijven</a:t>
            </a:r>
            <a:r>
              <a:rPr lang="nl-NL" baseline="0" dirty="0" smtClean="0"/>
              <a:t> (zie werkblad K).</a:t>
            </a:r>
          </a:p>
          <a:p>
            <a:pPr marL="171450" indent="-171450" eaLnBrk="1" hangingPunct="1">
              <a:buFontTx/>
              <a:buChar char="-"/>
            </a:pPr>
            <a:r>
              <a:rPr lang="nl-NL" sz="1200" kern="1200" dirty="0" smtClean="0">
                <a:solidFill>
                  <a:schemeClr val="tx1"/>
                </a:solidFill>
                <a:effectLst/>
                <a:latin typeface="Arial" charset="0"/>
                <a:ea typeface="+mn-ea"/>
                <a:cs typeface="+mn-cs"/>
              </a:rPr>
              <a:t>Brainstorm naar zo breed mogelijk toepasbaar en zo makkelijk mogelijk te gebruiken (weinig</a:t>
            </a:r>
            <a:r>
              <a:rPr lang="nl-NL" sz="1200" kern="1200" baseline="0" dirty="0" smtClean="0">
                <a:solidFill>
                  <a:schemeClr val="tx1"/>
                </a:solidFill>
                <a:effectLst/>
                <a:latin typeface="Arial" charset="0"/>
                <a:ea typeface="+mn-ea"/>
                <a:cs typeface="+mn-cs"/>
              </a:rPr>
              <a:t> fouten maken). Leerlingen kiezen altijd </a:t>
            </a:r>
            <a:r>
              <a:rPr lang="nl-NL" sz="1200" kern="1200" dirty="0" smtClean="0">
                <a:solidFill>
                  <a:schemeClr val="tx1"/>
                </a:solidFill>
                <a:effectLst/>
                <a:latin typeface="Arial" charset="0"/>
                <a:ea typeface="+mn-ea"/>
                <a:cs typeface="+mn-cs"/>
              </a:rPr>
              <a:t>m</a:t>
            </a:r>
            <a:r>
              <a:rPr lang="nl-NL" sz="1200" kern="1200" baseline="-25000" dirty="0" smtClean="0">
                <a:solidFill>
                  <a:schemeClr val="tx1"/>
                </a:solidFill>
                <a:effectLst/>
                <a:latin typeface="Arial" charset="0"/>
                <a:ea typeface="+mn-ea"/>
                <a:cs typeface="+mn-cs"/>
              </a:rPr>
              <a:t>1</a:t>
            </a:r>
            <a:r>
              <a:rPr lang="nl-NL" sz="1200" kern="1200" dirty="0" smtClean="0">
                <a:solidFill>
                  <a:schemeClr val="tx1"/>
                </a:solidFill>
                <a:effectLst/>
                <a:latin typeface="Arial" charset="0"/>
                <a:ea typeface="+mn-ea"/>
                <a:cs typeface="+mn-cs"/>
              </a:rPr>
              <a:t>∙h</a:t>
            </a:r>
            <a:r>
              <a:rPr lang="nl-NL" sz="1200" kern="1200" baseline="-25000" dirty="0" smtClean="0">
                <a:solidFill>
                  <a:schemeClr val="tx1"/>
                </a:solidFill>
                <a:effectLst/>
                <a:latin typeface="Arial" charset="0"/>
                <a:ea typeface="+mn-ea"/>
                <a:cs typeface="+mn-cs"/>
              </a:rPr>
              <a:t>1</a:t>
            </a:r>
            <a:r>
              <a:rPr lang="nl-NL" sz="1200" kern="1200" dirty="0" smtClean="0">
                <a:solidFill>
                  <a:schemeClr val="tx1"/>
                </a:solidFill>
                <a:effectLst/>
                <a:latin typeface="Arial" charset="0"/>
                <a:ea typeface="+mn-ea"/>
                <a:cs typeface="+mn-cs"/>
              </a:rPr>
              <a:t> = m</a:t>
            </a:r>
            <a:r>
              <a:rPr lang="nl-NL" sz="1200" kern="1200" baseline="-25000" dirty="0" smtClean="0">
                <a:solidFill>
                  <a:schemeClr val="tx1"/>
                </a:solidFill>
                <a:effectLst/>
                <a:latin typeface="Arial" charset="0"/>
                <a:ea typeface="+mn-ea"/>
                <a:cs typeface="+mn-cs"/>
              </a:rPr>
              <a:t>2</a:t>
            </a:r>
            <a:r>
              <a:rPr lang="nl-NL" sz="1200" kern="1200" dirty="0" smtClean="0">
                <a:solidFill>
                  <a:schemeClr val="tx1"/>
                </a:solidFill>
                <a:effectLst/>
                <a:latin typeface="Arial" charset="0"/>
                <a:ea typeface="+mn-ea"/>
                <a:cs typeface="+mn-cs"/>
              </a:rPr>
              <a:t>∙h</a:t>
            </a:r>
            <a:r>
              <a:rPr lang="nl-NL" sz="1200" kern="1200" baseline="-25000" dirty="0" smtClean="0">
                <a:solidFill>
                  <a:schemeClr val="tx1"/>
                </a:solidFill>
                <a:effectLst/>
                <a:latin typeface="Arial" charset="0"/>
                <a:ea typeface="+mn-ea"/>
                <a:cs typeface="+mn-cs"/>
              </a:rPr>
              <a:t>2</a:t>
            </a:r>
            <a:r>
              <a:rPr lang="nl-NL" sz="1200" kern="1200" baseline="0" dirty="0" smtClean="0">
                <a:solidFill>
                  <a:schemeClr val="tx1"/>
                </a:solidFill>
                <a:effectLst/>
                <a:latin typeface="Arial" charset="0"/>
                <a:ea typeface="+mn-ea"/>
                <a:cs typeface="+mn-cs"/>
              </a:rPr>
              <a:t>.</a:t>
            </a:r>
            <a:endParaRPr lang="nl-NL" sz="1200" kern="1200" dirty="0" smtClean="0">
              <a:solidFill>
                <a:schemeClr val="tx1"/>
              </a:solidFill>
              <a:effectLst/>
              <a:latin typeface="Arial" charset="0"/>
              <a:ea typeface="+mn-ea"/>
              <a:cs typeface="+mn-cs"/>
            </a:endParaRPr>
          </a:p>
          <a:p>
            <a:pPr marL="171450" indent="-171450" eaLnBrk="1" hangingPunct="1">
              <a:buFontTx/>
              <a:buChar char="-"/>
            </a:pPr>
            <a:r>
              <a:rPr lang="nl-NL" sz="1200" kern="1200" dirty="0" smtClean="0">
                <a:solidFill>
                  <a:schemeClr val="tx1"/>
                </a:solidFill>
                <a:effectLst/>
                <a:latin typeface="Arial" charset="0"/>
                <a:ea typeface="+mn-ea"/>
                <a:cs typeface="+mn-cs"/>
              </a:rPr>
              <a:t>∆ nodig bij grootheden,</a:t>
            </a:r>
            <a:r>
              <a:rPr lang="nl-NL" sz="1200" kern="1200" baseline="0" dirty="0" smtClean="0">
                <a:solidFill>
                  <a:schemeClr val="tx1"/>
                </a:solidFill>
                <a:effectLst/>
                <a:latin typeface="Arial" charset="0"/>
                <a:ea typeface="+mn-ea"/>
                <a:cs typeface="+mn-cs"/>
              </a:rPr>
              <a:t> waarvan het nulpunt niet uitmaakt (hoeveel docenten en leerlingen zijn zich dat bewust?) en een reden om een minteken toe te voegen. </a:t>
            </a:r>
            <a:r>
              <a:rPr lang="nl-NL" sz="1200" kern="1200" dirty="0" smtClean="0">
                <a:solidFill>
                  <a:schemeClr val="tx1"/>
                </a:solidFill>
                <a:effectLst/>
                <a:latin typeface="Arial" charset="0"/>
                <a:ea typeface="+mn-ea"/>
                <a:cs typeface="+mn-cs"/>
              </a:rPr>
              <a:t>m</a:t>
            </a:r>
            <a:r>
              <a:rPr lang="nl-NL" sz="1200" kern="1200" baseline="-25000" dirty="0" smtClean="0">
                <a:solidFill>
                  <a:schemeClr val="tx1"/>
                </a:solidFill>
                <a:effectLst/>
                <a:latin typeface="Arial" charset="0"/>
                <a:ea typeface="+mn-ea"/>
                <a:cs typeface="+mn-cs"/>
              </a:rPr>
              <a:t>1</a:t>
            </a:r>
            <a:r>
              <a:rPr lang="nl-NL" sz="1200" kern="1200" dirty="0" smtClean="0">
                <a:solidFill>
                  <a:schemeClr val="tx1"/>
                </a:solidFill>
                <a:effectLst/>
                <a:latin typeface="Arial" charset="0"/>
                <a:ea typeface="+mn-ea"/>
                <a:cs typeface="+mn-cs"/>
              </a:rPr>
              <a:t>∙∆h</a:t>
            </a:r>
            <a:r>
              <a:rPr lang="nl-NL" sz="1200" kern="1200" baseline="-25000" dirty="0" smtClean="0">
                <a:solidFill>
                  <a:schemeClr val="tx1"/>
                </a:solidFill>
                <a:effectLst/>
                <a:latin typeface="Arial" charset="0"/>
                <a:ea typeface="+mn-ea"/>
                <a:cs typeface="+mn-cs"/>
              </a:rPr>
              <a:t>1</a:t>
            </a:r>
            <a:r>
              <a:rPr lang="nl-NL" sz="1200" kern="1200" dirty="0" smtClean="0">
                <a:solidFill>
                  <a:schemeClr val="tx1"/>
                </a:solidFill>
                <a:effectLst/>
                <a:latin typeface="Arial" charset="0"/>
                <a:ea typeface="+mn-ea"/>
                <a:cs typeface="+mn-cs"/>
              </a:rPr>
              <a:t> = m</a:t>
            </a:r>
            <a:r>
              <a:rPr lang="nl-NL" sz="1200" kern="1200" baseline="-25000" dirty="0" smtClean="0">
                <a:solidFill>
                  <a:schemeClr val="tx1"/>
                </a:solidFill>
                <a:effectLst/>
                <a:latin typeface="Arial" charset="0"/>
                <a:ea typeface="+mn-ea"/>
                <a:cs typeface="+mn-cs"/>
              </a:rPr>
              <a:t>2</a:t>
            </a:r>
            <a:r>
              <a:rPr lang="nl-NL" sz="1200" kern="1200" dirty="0" smtClean="0">
                <a:solidFill>
                  <a:schemeClr val="tx1"/>
                </a:solidFill>
                <a:effectLst/>
                <a:latin typeface="Arial" charset="0"/>
                <a:ea typeface="+mn-ea"/>
                <a:cs typeface="+mn-cs"/>
              </a:rPr>
              <a:t>∙(-∆h</a:t>
            </a:r>
            <a:r>
              <a:rPr lang="nl-NL" sz="1200" kern="1200" baseline="-25000" dirty="0" smtClean="0">
                <a:solidFill>
                  <a:schemeClr val="tx1"/>
                </a:solidFill>
                <a:effectLst/>
                <a:latin typeface="Arial" charset="0"/>
                <a:ea typeface="+mn-ea"/>
                <a:cs typeface="+mn-cs"/>
              </a:rPr>
              <a:t>2</a:t>
            </a:r>
            <a:r>
              <a:rPr lang="nl-NL" sz="1200" kern="1200" baseline="0" dirty="0" smtClean="0">
                <a:solidFill>
                  <a:schemeClr val="tx1"/>
                </a:solidFill>
                <a:effectLst/>
                <a:latin typeface="Arial" charset="0"/>
                <a:ea typeface="+mn-ea"/>
                <a:cs typeface="+mn-cs"/>
              </a:rPr>
              <a:t>) wat na een nieuwe brainstorm uitgeschreven kan worden tot (</a:t>
            </a:r>
            <a:r>
              <a:rPr lang="nl-NL" sz="1200" kern="1200" dirty="0" smtClean="0">
                <a:solidFill>
                  <a:schemeClr val="tx1"/>
                </a:solidFill>
                <a:effectLst/>
                <a:latin typeface="Arial" charset="0"/>
                <a:ea typeface="+mn-ea"/>
                <a:cs typeface="+mn-cs"/>
              </a:rPr>
              <a:t>m</a:t>
            </a:r>
            <a:r>
              <a:rPr lang="nl-NL" sz="1200" kern="1200" baseline="-25000" dirty="0" smtClean="0">
                <a:solidFill>
                  <a:schemeClr val="tx1"/>
                </a:solidFill>
                <a:effectLst/>
                <a:latin typeface="Arial" charset="0"/>
                <a:ea typeface="+mn-ea"/>
                <a:cs typeface="+mn-cs"/>
              </a:rPr>
              <a:t>1</a:t>
            </a:r>
            <a:r>
              <a:rPr lang="nl-NL" sz="1200" kern="1200" dirty="0" smtClean="0">
                <a:solidFill>
                  <a:schemeClr val="tx1"/>
                </a:solidFill>
                <a:effectLst/>
                <a:latin typeface="Arial" charset="0"/>
                <a:ea typeface="+mn-ea"/>
                <a:cs typeface="+mn-cs"/>
              </a:rPr>
              <a:t>∙h</a:t>
            </a:r>
            <a:r>
              <a:rPr lang="nl-NL" sz="1200" kern="1200" baseline="-25000" dirty="0" smtClean="0">
                <a:solidFill>
                  <a:schemeClr val="tx1"/>
                </a:solidFill>
                <a:effectLst/>
                <a:latin typeface="Arial" charset="0"/>
                <a:ea typeface="+mn-ea"/>
                <a:cs typeface="+mn-cs"/>
              </a:rPr>
              <a:t>1</a:t>
            </a:r>
            <a:r>
              <a:rPr lang="nl-NL" sz="1200" kern="1200" dirty="0" smtClean="0">
                <a:solidFill>
                  <a:schemeClr val="tx1"/>
                </a:solidFill>
                <a:effectLst/>
                <a:latin typeface="Arial" charset="0"/>
                <a:ea typeface="+mn-ea"/>
                <a:cs typeface="+mn-cs"/>
              </a:rPr>
              <a:t> + m</a:t>
            </a:r>
            <a:r>
              <a:rPr lang="nl-NL" sz="1200" kern="1200" baseline="-25000" dirty="0" smtClean="0">
                <a:solidFill>
                  <a:schemeClr val="tx1"/>
                </a:solidFill>
                <a:effectLst/>
                <a:latin typeface="Arial" charset="0"/>
                <a:ea typeface="+mn-ea"/>
                <a:cs typeface="+mn-cs"/>
              </a:rPr>
              <a:t>2</a:t>
            </a:r>
            <a:r>
              <a:rPr lang="nl-NL" sz="1200" kern="1200" dirty="0" smtClean="0">
                <a:solidFill>
                  <a:schemeClr val="tx1"/>
                </a:solidFill>
                <a:effectLst/>
                <a:latin typeface="Arial" charset="0"/>
                <a:ea typeface="+mn-ea"/>
                <a:cs typeface="+mn-cs"/>
              </a:rPr>
              <a:t>∙h</a:t>
            </a:r>
            <a:r>
              <a:rPr lang="nl-NL" sz="1200" kern="1200" baseline="-25000" dirty="0" smtClean="0">
                <a:solidFill>
                  <a:schemeClr val="tx1"/>
                </a:solidFill>
                <a:effectLst/>
                <a:latin typeface="Arial" charset="0"/>
                <a:ea typeface="+mn-ea"/>
                <a:cs typeface="+mn-cs"/>
              </a:rPr>
              <a:t>2</a:t>
            </a:r>
            <a:r>
              <a:rPr lang="nl-NL" sz="1200" kern="1200" baseline="0" dirty="0" smtClean="0">
                <a:solidFill>
                  <a:schemeClr val="tx1"/>
                </a:solidFill>
                <a:effectLst/>
                <a:latin typeface="Arial" charset="0"/>
                <a:ea typeface="+mn-ea"/>
                <a:cs typeface="+mn-cs"/>
              </a:rPr>
              <a:t>)</a:t>
            </a:r>
            <a:r>
              <a:rPr lang="nl-NL" sz="1200" kern="1200" baseline="-25000" dirty="0" smtClean="0">
                <a:solidFill>
                  <a:schemeClr val="tx1"/>
                </a:solidFill>
                <a:effectLst/>
                <a:latin typeface="Arial" charset="0"/>
                <a:ea typeface="+mn-ea"/>
                <a:cs typeface="+mn-cs"/>
              </a:rPr>
              <a:t>voor </a:t>
            </a:r>
            <a:r>
              <a:rPr lang="nl-NL" sz="1200" kern="1200" dirty="0" smtClean="0">
                <a:solidFill>
                  <a:schemeClr val="tx1"/>
                </a:solidFill>
                <a:effectLst/>
                <a:latin typeface="Arial" charset="0"/>
                <a:ea typeface="+mn-ea"/>
                <a:cs typeface="+mn-cs"/>
              </a:rPr>
              <a:t>= (m</a:t>
            </a:r>
            <a:r>
              <a:rPr lang="nl-NL" sz="1200" kern="1200" baseline="-25000" dirty="0" smtClean="0">
                <a:solidFill>
                  <a:schemeClr val="tx1"/>
                </a:solidFill>
                <a:effectLst/>
                <a:latin typeface="Arial" charset="0"/>
                <a:ea typeface="+mn-ea"/>
                <a:cs typeface="+mn-cs"/>
              </a:rPr>
              <a:t>1</a:t>
            </a:r>
            <a:r>
              <a:rPr lang="nl-NL" sz="1200" kern="1200" dirty="0" smtClean="0">
                <a:solidFill>
                  <a:schemeClr val="tx1"/>
                </a:solidFill>
                <a:effectLst/>
                <a:latin typeface="Arial" charset="0"/>
                <a:ea typeface="+mn-ea"/>
                <a:cs typeface="+mn-cs"/>
              </a:rPr>
              <a:t>∙h</a:t>
            </a:r>
            <a:r>
              <a:rPr lang="nl-NL" sz="1200" kern="1200" baseline="-25000" dirty="0" smtClean="0">
                <a:solidFill>
                  <a:schemeClr val="tx1"/>
                </a:solidFill>
                <a:effectLst/>
                <a:latin typeface="Arial" charset="0"/>
                <a:ea typeface="+mn-ea"/>
                <a:cs typeface="+mn-cs"/>
              </a:rPr>
              <a:t>1</a:t>
            </a:r>
            <a:r>
              <a:rPr lang="nl-NL" sz="1200" kern="1200" dirty="0" smtClean="0">
                <a:solidFill>
                  <a:schemeClr val="tx1"/>
                </a:solidFill>
                <a:effectLst/>
                <a:latin typeface="Arial" charset="0"/>
                <a:ea typeface="+mn-ea"/>
                <a:cs typeface="+mn-cs"/>
              </a:rPr>
              <a:t> + m</a:t>
            </a:r>
            <a:r>
              <a:rPr lang="nl-NL" sz="1200" kern="1200" baseline="-25000" dirty="0" smtClean="0">
                <a:solidFill>
                  <a:schemeClr val="tx1"/>
                </a:solidFill>
                <a:effectLst/>
                <a:latin typeface="Arial" charset="0"/>
                <a:ea typeface="+mn-ea"/>
                <a:cs typeface="+mn-cs"/>
              </a:rPr>
              <a:t>2</a:t>
            </a:r>
            <a:r>
              <a:rPr lang="nl-NL" sz="1200" kern="1200" dirty="0" smtClean="0">
                <a:solidFill>
                  <a:schemeClr val="tx1"/>
                </a:solidFill>
                <a:effectLst/>
                <a:latin typeface="Arial" charset="0"/>
                <a:ea typeface="+mn-ea"/>
                <a:cs typeface="+mn-cs"/>
              </a:rPr>
              <a:t>∙h</a:t>
            </a:r>
            <a:r>
              <a:rPr lang="nl-NL" sz="1200" kern="1200" baseline="-25000" dirty="0" smtClean="0">
                <a:solidFill>
                  <a:schemeClr val="tx1"/>
                </a:solidFill>
                <a:effectLst/>
                <a:latin typeface="Arial" charset="0"/>
                <a:ea typeface="+mn-ea"/>
                <a:cs typeface="+mn-cs"/>
              </a:rPr>
              <a:t>2</a:t>
            </a:r>
            <a:r>
              <a:rPr lang="nl-NL" sz="1200" kern="1200" baseline="0" dirty="0" smtClean="0">
                <a:solidFill>
                  <a:schemeClr val="tx1"/>
                </a:solidFill>
                <a:effectLst/>
                <a:latin typeface="Arial" charset="0"/>
                <a:ea typeface="+mn-ea"/>
                <a:cs typeface="+mn-cs"/>
              </a:rPr>
              <a:t>)</a:t>
            </a:r>
            <a:r>
              <a:rPr lang="nl-NL" sz="1200" kern="1200" baseline="-25000" dirty="0" smtClean="0">
                <a:solidFill>
                  <a:schemeClr val="tx1"/>
                </a:solidFill>
                <a:effectLst/>
                <a:latin typeface="Arial" charset="0"/>
                <a:ea typeface="+mn-ea"/>
                <a:cs typeface="+mn-cs"/>
              </a:rPr>
              <a:t>na</a:t>
            </a:r>
            <a:r>
              <a:rPr lang="nl-NL" sz="1200" kern="1200" baseline="0" dirty="0" smtClean="0">
                <a:solidFill>
                  <a:schemeClr val="tx1"/>
                </a:solidFill>
                <a:effectLst/>
                <a:latin typeface="Arial" charset="0"/>
                <a:ea typeface="+mn-ea"/>
                <a:cs typeface="+mn-cs"/>
              </a:rPr>
              <a:t>.</a:t>
            </a:r>
          </a:p>
          <a:p>
            <a:pPr marL="171450" indent="-171450" eaLnBrk="1" hangingPunct="1">
              <a:buFontTx/>
              <a:buChar char="-"/>
            </a:pPr>
            <a:r>
              <a:rPr lang="nl-NL" sz="1200" kern="1200" baseline="0" dirty="0" smtClean="0">
                <a:solidFill>
                  <a:schemeClr val="tx1"/>
                </a:solidFill>
                <a:effectLst/>
                <a:latin typeface="Arial" charset="0"/>
                <a:ea typeface="+mn-ea"/>
                <a:cs typeface="+mn-cs"/>
              </a:rPr>
              <a:t>Welke eenheden moeten gebruikt worden ? Gelijke eenheden voor de m’s en gelijke eenheden voor de h’s, maar keuze eenheid zelf is nog vrij.</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nl-NL" sz="1200" kern="1200" baseline="0" dirty="0" smtClean="0">
                <a:solidFill>
                  <a:schemeClr val="tx1"/>
                </a:solidFill>
                <a:effectLst/>
                <a:latin typeface="Arial" charset="0"/>
                <a:ea typeface="+mn-ea"/>
                <a:cs typeface="+mn-cs"/>
              </a:rPr>
              <a:t>Uitbreiden naar meer dan 2 voorwerpen. </a:t>
            </a:r>
            <a:r>
              <a:rPr lang="nl-NL" sz="1200" kern="1200" dirty="0" smtClean="0">
                <a:solidFill>
                  <a:schemeClr val="tx1"/>
                </a:solidFill>
                <a:effectLst/>
                <a:latin typeface="Arial" charset="0"/>
                <a:ea typeface="+mn-ea"/>
                <a:cs typeface="+mn-cs"/>
              </a:rPr>
              <a:t>∆-notatie is voor leerlingen veel lastiger uit te breiden dan </a:t>
            </a:r>
            <a:r>
              <a:rPr lang="nl-NL" sz="1200" kern="1200" baseline="0" dirty="0" smtClean="0">
                <a:solidFill>
                  <a:schemeClr val="tx1"/>
                </a:solidFill>
                <a:effectLst/>
                <a:latin typeface="Arial" charset="0"/>
                <a:ea typeface="+mn-ea"/>
                <a:cs typeface="+mn-cs"/>
              </a:rPr>
              <a:t>(</a:t>
            </a:r>
            <a:r>
              <a:rPr lang="nl-NL" sz="1200" kern="1200" dirty="0" smtClean="0">
                <a:solidFill>
                  <a:schemeClr val="tx1"/>
                </a:solidFill>
                <a:effectLst/>
                <a:latin typeface="Arial" charset="0"/>
                <a:ea typeface="+mn-ea"/>
                <a:cs typeface="+mn-cs"/>
              </a:rPr>
              <a:t>m</a:t>
            </a:r>
            <a:r>
              <a:rPr lang="nl-NL" sz="1200" kern="1200" baseline="-25000" dirty="0" smtClean="0">
                <a:solidFill>
                  <a:schemeClr val="tx1"/>
                </a:solidFill>
                <a:effectLst/>
                <a:latin typeface="Arial" charset="0"/>
                <a:ea typeface="+mn-ea"/>
                <a:cs typeface="+mn-cs"/>
              </a:rPr>
              <a:t>1</a:t>
            </a:r>
            <a:r>
              <a:rPr lang="nl-NL" sz="1200" kern="1200" dirty="0" smtClean="0">
                <a:solidFill>
                  <a:schemeClr val="tx1"/>
                </a:solidFill>
                <a:effectLst/>
                <a:latin typeface="Arial" charset="0"/>
                <a:ea typeface="+mn-ea"/>
                <a:cs typeface="+mn-cs"/>
              </a:rPr>
              <a:t>∙h</a:t>
            </a:r>
            <a:r>
              <a:rPr lang="nl-NL" sz="1200" kern="1200" baseline="-25000" dirty="0" smtClean="0">
                <a:solidFill>
                  <a:schemeClr val="tx1"/>
                </a:solidFill>
                <a:effectLst/>
                <a:latin typeface="Arial" charset="0"/>
                <a:ea typeface="+mn-ea"/>
                <a:cs typeface="+mn-cs"/>
              </a:rPr>
              <a:t>1</a:t>
            </a:r>
            <a:r>
              <a:rPr lang="nl-NL" sz="1200" kern="1200" dirty="0" smtClean="0">
                <a:solidFill>
                  <a:schemeClr val="tx1"/>
                </a:solidFill>
                <a:effectLst/>
                <a:latin typeface="Arial" charset="0"/>
                <a:ea typeface="+mn-ea"/>
                <a:cs typeface="+mn-cs"/>
              </a:rPr>
              <a:t> + m</a:t>
            </a:r>
            <a:r>
              <a:rPr lang="nl-NL" sz="1200" kern="1200" baseline="-25000" dirty="0" smtClean="0">
                <a:solidFill>
                  <a:schemeClr val="tx1"/>
                </a:solidFill>
                <a:effectLst/>
                <a:latin typeface="Arial" charset="0"/>
                <a:ea typeface="+mn-ea"/>
                <a:cs typeface="+mn-cs"/>
              </a:rPr>
              <a:t>2</a:t>
            </a:r>
            <a:r>
              <a:rPr lang="nl-NL" sz="1200" kern="1200" dirty="0" smtClean="0">
                <a:solidFill>
                  <a:schemeClr val="tx1"/>
                </a:solidFill>
                <a:effectLst/>
                <a:latin typeface="Arial" charset="0"/>
                <a:ea typeface="+mn-ea"/>
                <a:cs typeface="+mn-cs"/>
              </a:rPr>
              <a:t>∙h</a:t>
            </a:r>
            <a:r>
              <a:rPr lang="nl-NL" sz="1200" kern="1200" baseline="-25000" dirty="0" smtClean="0">
                <a:solidFill>
                  <a:schemeClr val="tx1"/>
                </a:solidFill>
                <a:effectLst/>
                <a:latin typeface="Arial" charset="0"/>
                <a:ea typeface="+mn-ea"/>
                <a:cs typeface="+mn-cs"/>
              </a:rPr>
              <a:t>2</a:t>
            </a:r>
            <a:r>
              <a:rPr lang="nl-NL" sz="1200" kern="1200" baseline="0" dirty="0" smtClean="0">
                <a:solidFill>
                  <a:schemeClr val="tx1"/>
                </a:solidFill>
                <a:effectLst/>
                <a:latin typeface="Arial" charset="0"/>
                <a:ea typeface="+mn-ea"/>
                <a:cs typeface="+mn-cs"/>
              </a:rPr>
              <a:t>)</a:t>
            </a:r>
            <a:r>
              <a:rPr lang="nl-NL" sz="1200" kern="1200" baseline="-25000" dirty="0" smtClean="0">
                <a:solidFill>
                  <a:schemeClr val="tx1"/>
                </a:solidFill>
                <a:effectLst/>
                <a:latin typeface="Arial" charset="0"/>
                <a:ea typeface="+mn-ea"/>
                <a:cs typeface="+mn-cs"/>
              </a:rPr>
              <a:t>voor </a:t>
            </a:r>
            <a:r>
              <a:rPr lang="nl-NL" sz="1200" kern="1200" dirty="0" smtClean="0">
                <a:solidFill>
                  <a:schemeClr val="tx1"/>
                </a:solidFill>
                <a:effectLst/>
                <a:latin typeface="Arial" charset="0"/>
                <a:ea typeface="+mn-ea"/>
                <a:cs typeface="+mn-cs"/>
              </a:rPr>
              <a:t>= (m</a:t>
            </a:r>
            <a:r>
              <a:rPr lang="nl-NL" sz="1200" kern="1200" baseline="-25000" dirty="0" smtClean="0">
                <a:solidFill>
                  <a:schemeClr val="tx1"/>
                </a:solidFill>
                <a:effectLst/>
                <a:latin typeface="Arial" charset="0"/>
                <a:ea typeface="+mn-ea"/>
                <a:cs typeface="+mn-cs"/>
              </a:rPr>
              <a:t>1</a:t>
            </a:r>
            <a:r>
              <a:rPr lang="nl-NL" sz="1200" kern="1200" dirty="0" smtClean="0">
                <a:solidFill>
                  <a:schemeClr val="tx1"/>
                </a:solidFill>
                <a:effectLst/>
                <a:latin typeface="Arial" charset="0"/>
                <a:ea typeface="+mn-ea"/>
                <a:cs typeface="+mn-cs"/>
              </a:rPr>
              <a:t>∙h</a:t>
            </a:r>
            <a:r>
              <a:rPr lang="nl-NL" sz="1200" kern="1200" baseline="-25000" dirty="0" smtClean="0">
                <a:solidFill>
                  <a:schemeClr val="tx1"/>
                </a:solidFill>
                <a:effectLst/>
                <a:latin typeface="Arial" charset="0"/>
                <a:ea typeface="+mn-ea"/>
                <a:cs typeface="+mn-cs"/>
              </a:rPr>
              <a:t>1</a:t>
            </a:r>
            <a:r>
              <a:rPr lang="nl-NL" sz="1200" kern="1200" dirty="0" smtClean="0">
                <a:solidFill>
                  <a:schemeClr val="tx1"/>
                </a:solidFill>
                <a:effectLst/>
                <a:latin typeface="Arial" charset="0"/>
                <a:ea typeface="+mn-ea"/>
                <a:cs typeface="+mn-cs"/>
              </a:rPr>
              <a:t> + m</a:t>
            </a:r>
            <a:r>
              <a:rPr lang="nl-NL" sz="1200" kern="1200" baseline="-25000" dirty="0" smtClean="0">
                <a:solidFill>
                  <a:schemeClr val="tx1"/>
                </a:solidFill>
                <a:effectLst/>
                <a:latin typeface="Arial" charset="0"/>
                <a:ea typeface="+mn-ea"/>
                <a:cs typeface="+mn-cs"/>
              </a:rPr>
              <a:t>2</a:t>
            </a:r>
            <a:r>
              <a:rPr lang="nl-NL" sz="1200" kern="1200" dirty="0" smtClean="0">
                <a:solidFill>
                  <a:schemeClr val="tx1"/>
                </a:solidFill>
                <a:effectLst/>
                <a:latin typeface="Arial" charset="0"/>
                <a:ea typeface="+mn-ea"/>
                <a:cs typeface="+mn-cs"/>
              </a:rPr>
              <a:t>∙h</a:t>
            </a:r>
            <a:r>
              <a:rPr lang="nl-NL" sz="1200" kern="1200" baseline="-25000" dirty="0" smtClean="0">
                <a:solidFill>
                  <a:schemeClr val="tx1"/>
                </a:solidFill>
                <a:effectLst/>
                <a:latin typeface="Arial" charset="0"/>
                <a:ea typeface="+mn-ea"/>
                <a:cs typeface="+mn-cs"/>
              </a:rPr>
              <a:t>2</a:t>
            </a:r>
            <a:r>
              <a:rPr lang="nl-NL" sz="1200" kern="1200" baseline="0" dirty="0" smtClean="0">
                <a:solidFill>
                  <a:schemeClr val="tx1"/>
                </a:solidFill>
                <a:effectLst/>
                <a:latin typeface="Arial" charset="0"/>
                <a:ea typeface="+mn-ea"/>
                <a:cs typeface="+mn-cs"/>
              </a:rPr>
              <a:t>)</a:t>
            </a:r>
            <a:r>
              <a:rPr lang="nl-NL" sz="1200" kern="1200" baseline="-25000" dirty="0" smtClean="0">
                <a:solidFill>
                  <a:schemeClr val="tx1"/>
                </a:solidFill>
                <a:effectLst/>
                <a:latin typeface="Arial" charset="0"/>
                <a:ea typeface="+mn-ea"/>
                <a:cs typeface="+mn-cs"/>
              </a:rPr>
              <a:t>na</a:t>
            </a:r>
            <a:r>
              <a:rPr lang="nl-NL" sz="1200" kern="1200" baseline="0" dirty="0" smtClean="0">
                <a:solidFill>
                  <a:schemeClr val="tx1"/>
                </a:solidFill>
                <a:effectLst/>
                <a:latin typeface="Arial" charset="0"/>
                <a:ea typeface="+mn-ea"/>
                <a:cs typeface="+mn-cs"/>
              </a:rPr>
              <a:t>. </a:t>
            </a:r>
            <a:r>
              <a:rPr lang="nl-NL" sz="1200" kern="1200" baseline="0" dirty="0" smtClean="0">
                <a:solidFill>
                  <a:schemeClr val="tx1"/>
                </a:solidFill>
                <a:effectLst/>
                <a:latin typeface="Arial" charset="0"/>
                <a:ea typeface="+mn-ea"/>
                <a:cs typeface="+mn-cs"/>
                <a:sym typeface="Wingdings" pitchFamily="2" charset="2"/>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200" kern="1200" dirty="0" smtClean="0">
                <a:solidFill>
                  <a:schemeClr val="tx1"/>
                </a:solidFill>
                <a:effectLst/>
                <a:latin typeface="Arial" charset="0"/>
                <a:ea typeface="+mn-ea"/>
                <a:cs typeface="+mn-cs"/>
              </a:rPr>
              <a:t>∑</a:t>
            </a:r>
            <a:r>
              <a:rPr lang="nl-NL" sz="1200" kern="1200" baseline="0" dirty="0" smtClean="0">
                <a:solidFill>
                  <a:schemeClr val="tx1"/>
                </a:solidFill>
                <a:effectLst/>
                <a:latin typeface="Arial" charset="0"/>
                <a:ea typeface="+mn-ea"/>
                <a:cs typeface="+mn-cs"/>
              </a:rPr>
              <a:t>(</a:t>
            </a:r>
            <a:r>
              <a:rPr lang="nl-NL" sz="1200" kern="1200" dirty="0" err="1" smtClean="0">
                <a:solidFill>
                  <a:schemeClr val="tx1"/>
                </a:solidFill>
                <a:effectLst/>
                <a:latin typeface="Arial" charset="0"/>
                <a:ea typeface="+mn-ea"/>
                <a:cs typeface="+mn-cs"/>
              </a:rPr>
              <a:t>m</a:t>
            </a:r>
            <a:r>
              <a:rPr lang="nl-NL" sz="1200" kern="1200" baseline="-25000" dirty="0" err="1" smtClean="0">
                <a:solidFill>
                  <a:schemeClr val="tx1"/>
                </a:solidFill>
                <a:effectLst/>
                <a:latin typeface="Arial" charset="0"/>
                <a:ea typeface="+mn-ea"/>
                <a:cs typeface="+mn-cs"/>
              </a:rPr>
              <a:t>i</a:t>
            </a:r>
            <a:r>
              <a:rPr lang="nl-NL" sz="1200" kern="1200" dirty="0" err="1" smtClean="0">
                <a:solidFill>
                  <a:schemeClr val="tx1"/>
                </a:solidFill>
                <a:effectLst/>
                <a:latin typeface="Arial" charset="0"/>
                <a:ea typeface="+mn-ea"/>
                <a:cs typeface="+mn-cs"/>
              </a:rPr>
              <a:t>∙h</a:t>
            </a:r>
            <a:r>
              <a:rPr lang="nl-NL" sz="1200" kern="1200" baseline="-25000" dirty="0" err="1" smtClean="0">
                <a:solidFill>
                  <a:schemeClr val="tx1"/>
                </a:solidFill>
                <a:effectLst/>
                <a:latin typeface="Arial" charset="0"/>
                <a:ea typeface="+mn-ea"/>
                <a:cs typeface="+mn-cs"/>
              </a:rPr>
              <a:t>i</a:t>
            </a:r>
            <a:r>
              <a:rPr lang="nl-NL" sz="1200" kern="1200" baseline="0" dirty="0" smtClean="0">
                <a:solidFill>
                  <a:schemeClr val="tx1"/>
                </a:solidFill>
                <a:effectLst/>
                <a:latin typeface="Arial" charset="0"/>
                <a:ea typeface="+mn-ea"/>
                <a:cs typeface="+mn-cs"/>
              </a:rPr>
              <a:t>)</a:t>
            </a:r>
            <a:r>
              <a:rPr lang="nl-NL" sz="1200" kern="1200" baseline="-25000" dirty="0" smtClean="0">
                <a:solidFill>
                  <a:schemeClr val="tx1"/>
                </a:solidFill>
                <a:effectLst/>
                <a:latin typeface="Arial" charset="0"/>
                <a:ea typeface="+mn-ea"/>
                <a:cs typeface="+mn-cs"/>
              </a:rPr>
              <a:t>voor </a:t>
            </a:r>
            <a:r>
              <a:rPr lang="nl-NL" sz="1200" kern="1200" dirty="0" smtClean="0">
                <a:solidFill>
                  <a:schemeClr val="tx1"/>
                </a:solidFill>
                <a:effectLst/>
                <a:latin typeface="Arial" charset="0"/>
                <a:ea typeface="+mn-ea"/>
                <a:cs typeface="+mn-cs"/>
              </a:rPr>
              <a:t>= ∑(</a:t>
            </a:r>
            <a:r>
              <a:rPr lang="nl-NL" sz="1200" kern="1200" dirty="0" err="1" smtClean="0">
                <a:solidFill>
                  <a:schemeClr val="tx1"/>
                </a:solidFill>
                <a:effectLst/>
                <a:latin typeface="Arial" charset="0"/>
                <a:ea typeface="+mn-ea"/>
                <a:cs typeface="+mn-cs"/>
              </a:rPr>
              <a:t>m</a:t>
            </a:r>
            <a:r>
              <a:rPr lang="nl-NL" sz="1200" kern="1200" baseline="-25000" dirty="0" err="1" smtClean="0">
                <a:solidFill>
                  <a:schemeClr val="tx1"/>
                </a:solidFill>
                <a:effectLst/>
                <a:latin typeface="Arial" charset="0"/>
                <a:ea typeface="+mn-ea"/>
                <a:cs typeface="+mn-cs"/>
              </a:rPr>
              <a:t>i</a:t>
            </a:r>
            <a:r>
              <a:rPr lang="nl-NL" sz="1200" kern="1200" dirty="0" err="1" smtClean="0">
                <a:solidFill>
                  <a:schemeClr val="tx1"/>
                </a:solidFill>
                <a:effectLst/>
                <a:latin typeface="Arial" charset="0"/>
                <a:ea typeface="+mn-ea"/>
                <a:cs typeface="+mn-cs"/>
              </a:rPr>
              <a:t>∙h</a:t>
            </a:r>
            <a:r>
              <a:rPr lang="nl-NL" sz="1200" kern="1200" baseline="-25000" dirty="0" err="1" smtClean="0">
                <a:solidFill>
                  <a:schemeClr val="tx1"/>
                </a:solidFill>
                <a:effectLst/>
                <a:latin typeface="Arial" charset="0"/>
                <a:ea typeface="+mn-ea"/>
                <a:cs typeface="+mn-cs"/>
              </a:rPr>
              <a:t>i</a:t>
            </a:r>
            <a:r>
              <a:rPr lang="nl-NL" sz="1200" kern="1200" baseline="0" dirty="0" smtClean="0">
                <a:solidFill>
                  <a:schemeClr val="tx1"/>
                </a:solidFill>
                <a:effectLst/>
                <a:latin typeface="Arial" charset="0"/>
                <a:ea typeface="+mn-ea"/>
                <a:cs typeface="+mn-cs"/>
              </a:rPr>
              <a:t>)</a:t>
            </a:r>
            <a:r>
              <a:rPr lang="nl-NL" sz="1200" kern="1200" baseline="-25000" dirty="0" smtClean="0">
                <a:solidFill>
                  <a:schemeClr val="tx1"/>
                </a:solidFill>
                <a:effectLst/>
                <a:latin typeface="Arial" charset="0"/>
                <a:ea typeface="+mn-ea"/>
                <a:cs typeface="+mn-cs"/>
              </a:rPr>
              <a:t>na</a:t>
            </a:r>
            <a:r>
              <a:rPr lang="nl-NL" sz="1200" kern="1200" baseline="0" dirty="0" smtClean="0">
                <a:solidFill>
                  <a:schemeClr val="tx1"/>
                </a:solidFill>
                <a:effectLst/>
                <a:latin typeface="Arial" charset="0"/>
                <a:ea typeface="+mn-ea"/>
                <a:cs typeface="+mn-cs"/>
              </a:rPr>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sz="1200" kern="1200" baseline="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200" kern="1200" baseline="0" dirty="0" smtClean="0">
                <a:solidFill>
                  <a:schemeClr val="tx1"/>
                </a:solidFill>
                <a:effectLst/>
                <a:latin typeface="Arial" charset="0"/>
                <a:ea typeface="+mn-ea"/>
                <a:cs typeface="+mn-cs"/>
              </a:rPr>
              <a:t>Daarnaast wordt aandacht gegeven aan de randvoorwaarden voor de gevonden wet door te vragen wanneer die wel en niet toegepast mag worden.</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nl-NL" sz="1200" kern="1200" baseline="0" dirty="0" smtClean="0">
              <a:solidFill>
                <a:schemeClr val="tx1"/>
              </a:solidFill>
              <a:effectLst/>
              <a:latin typeface="Arial" charset="0"/>
              <a:ea typeface="+mn-ea"/>
              <a:cs typeface="+mn-cs"/>
            </a:endParaRPr>
          </a:p>
          <a:p>
            <a:pPr marL="171450" indent="-171450" eaLnBrk="1" hangingPunct="1">
              <a:buFontTx/>
              <a:buChar char="-"/>
            </a:pP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5</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Paul</a:t>
            </a:r>
          </a:p>
          <a:p>
            <a:pPr eaLnBrk="1" hangingPunct="1"/>
            <a:r>
              <a:rPr lang="nl-NL" dirty="0" smtClean="0"/>
              <a:t>Redenen om wetten anders te schrijven</a:t>
            </a:r>
            <a:r>
              <a:rPr lang="nl-NL" baseline="0" dirty="0" smtClean="0"/>
              <a:t> (zie werkblad K).</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nl-NL" sz="1200" kern="1200" dirty="0" smtClean="0">
                <a:solidFill>
                  <a:schemeClr val="tx1"/>
                </a:solidFill>
                <a:effectLst/>
                <a:latin typeface="Arial" charset="0"/>
                <a:ea typeface="+mn-ea"/>
                <a:cs typeface="+mn-cs"/>
              </a:rPr>
              <a:t>Brainstorm naar zo breed mogelijk toepasbaar en zo makkelijk mogelijk te gebruiken (weinig</a:t>
            </a:r>
            <a:r>
              <a:rPr lang="nl-NL" sz="1200" kern="1200" baseline="0" dirty="0" smtClean="0">
                <a:solidFill>
                  <a:schemeClr val="tx1"/>
                </a:solidFill>
                <a:effectLst/>
                <a:latin typeface="Arial" charset="0"/>
                <a:ea typeface="+mn-ea"/>
                <a:cs typeface="+mn-cs"/>
              </a:rPr>
              <a:t> fouten maken). Leerlingen kiezen altijd </a:t>
            </a:r>
            <a:r>
              <a:rPr lang="nl-NL" sz="1200" dirty="0" err="1" smtClean="0"/>
              <a:t>V</a:t>
            </a:r>
            <a:r>
              <a:rPr lang="nl-NL" sz="1200" baseline="-25000" dirty="0" err="1" smtClean="0"/>
              <a:t>k</a:t>
            </a:r>
            <a:r>
              <a:rPr lang="nl-NL" sz="1200" dirty="0" err="1" smtClean="0"/>
              <a:t>∙T</a:t>
            </a:r>
            <a:r>
              <a:rPr lang="nl-NL" sz="1200" baseline="-25000" dirty="0" err="1" smtClean="0"/>
              <a:t>eind</a:t>
            </a:r>
            <a:r>
              <a:rPr lang="nl-NL" sz="1200" baseline="-25000" dirty="0" smtClean="0"/>
              <a:t> </a:t>
            </a:r>
            <a:r>
              <a:rPr lang="nl-NL" sz="1200" dirty="0" smtClean="0"/>
              <a:t>+ </a:t>
            </a:r>
            <a:r>
              <a:rPr lang="nl-NL" sz="1200" dirty="0" err="1" smtClean="0"/>
              <a:t>V</a:t>
            </a:r>
            <a:r>
              <a:rPr lang="nl-NL" sz="1200" baseline="-25000" dirty="0" err="1" smtClean="0"/>
              <a:t>w</a:t>
            </a:r>
            <a:r>
              <a:rPr lang="nl-NL" sz="1200" dirty="0" err="1" smtClean="0"/>
              <a:t>∙T</a:t>
            </a:r>
            <a:r>
              <a:rPr lang="nl-NL" sz="1200" baseline="-25000" dirty="0" err="1" smtClean="0"/>
              <a:t>eind</a:t>
            </a:r>
            <a:r>
              <a:rPr lang="nl-NL" sz="1200" baseline="-25000" dirty="0" smtClean="0"/>
              <a:t> </a:t>
            </a:r>
            <a:r>
              <a:rPr lang="nl-NL" sz="1200" dirty="0" smtClean="0"/>
              <a:t> = </a:t>
            </a:r>
            <a:r>
              <a:rPr lang="nl-NL" sz="1200" dirty="0" err="1" smtClean="0"/>
              <a:t>V</a:t>
            </a:r>
            <a:r>
              <a:rPr lang="nl-NL" sz="1200" baseline="-25000" dirty="0" err="1" smtClean="0"/>
              <a:t>k</a:t>
            </a:r>
            <a:r>
              <a:rPr lang="nl-NL" sz="1200" dirty="0" err="1" smtClean="0"/>
              <a:t>∙T</a:t>
            </a:r>
            <a:r>
              <a:rPr lang="nl-NL" sz="1200" baseline="-25000" dirty="0" err="1" smtClean="0"/>
              <a:t>k</a:t>
            </a:r>
            <a:r>
              <a:rPr lang="nl-NL" sz="1200" dirty="0" smtClean="0"/>
              <a:t> + </a:t>
            </a:r>
            <a:r>
              <a:rPr lang="nl-NL" sz="1200" dirty="0" err="1" smtClean="0"/>
              <a:t>V</a:t>
            </a:r>
            <a:r>
              <a:rPr lang="nl-NL" sz="1200" baseline="-25000" dirty="0" err="1" smtClean="0"/>
              <a:t>w</a:t>
            </a:r>
            <a:r>
              <a:rPr lang="nl-NL" sz="1200" dirty="0" err="1" smtClean="0"/>
              <a:t>∙T</a:t>
            </a:r>
            <a:r>
              <a:rPr lang="nl-NL" sz="1200" baseline="-25000" dirty="0" err="1" smtClean="0"/>
              <a:t>w</a:t>
            </a:r>
            <a:endParaRPr lang="nl-NL" sz="1200" dirty="0" smtClean="0"/>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nl-NL" sz="1200" kern="1200" baseline="0" dirty="0" smtClean="0">
                <a:solidFill>
                  <a:schemeClr val="tx1"/>
                </a:solidFill>
                <a:effectLst/>
                <a:latin typeface="Arial" charset="0"/>
                <a:ea typeface="+mn-ea"/>
                <a:cs typeface="+mn-cs"/>
              </a:rPr>
              <a:t>Keuze m in plaats van V omdat m constant is tijdens de proef en V niet. </a:t>
            </a:r>
            <a:r>
              <a:rPr lang="nl-NL" sz="1200" dirty="0" smtClean="0"/>
              <a:t>(m</a:t>
            </a:r>
            <a:r>
              <a:rPr lang="nl-NL" sz="1200" baseline="-25000" dirty="0" smtClean="0"/>
              <a:t>1</a:t>
            </a:r>
            <a:r>
              <a:rPr lang="nl-NL" sz="1200" dirty="0" smtClean="0"/>
              <a:t>∙T</a:t>
            </a:r>
            <a:r>
              <a:rPr lang="nl-NL" sz="1200" baseline="-25000" dirty="0" smtClean="0"/>
              <a:t>1</a:t>
            </a:r>
            <a:r>
              <a:rPr lang="nl-NL" sz="1200" dirty="0" smtClean="0"/>
              <a:t> + m</a:t>
            </a:r>
            <a:r>
              <a:rPr lang="nl-NL" sz="1200" baseline="-25000" dirty="0" smtClean="0"/>
              <a:t>2</a:t>
            </a:r>
            <a:r>
              <a:rPr lang="nl-NL" sz="1200" dirty="0" smtClean="0"/>
              <a:t>∙T</a:t>
            </a:r>
            <a:r>
              <a:rPr lang="nl-NL" sz="1200" baseline="-25000" dirty="0" smtClean="0"/>
              <a:t>2</a:t>
            </a:r>
            <a:r>
              <a:rPr lang="nl-NL" sz="1200" dirty="0" smtClean="0"/>
              <a:t>)</a:t>
            </a:r>
            <a:r>
              <a:rPr lang="nl-NL" sz="1200" baseline="-25000" dirty="0" smtClean="0"/>
              <a:t>voor </a:t>
            </a:r>
            <a:r>
              <a:rPr lang="nl-NL" sz="1200" dirty="0" smtClean="0"/>
              <a:t>= (m</a:t>
            </a:r>
            <a:r>
              <a:rPr lang="nl-NL" sz="1200" baseline="-25000" dirty="0" smtClean="0"/>
              <a:t>1</a:t>
            </a:r>
            <a:r>
              <a:rPr lang="nl-NL" sz="1200" dirty="0" smtClean="0"/>
              <a:t>∙T</a:t>
            </a:r>
            <a:r>
              <a:rPr lang="nl-NL" sz="1200" baseline="-25000" dirty="0" smtClean="0"/>
              <a:t>1</a:t>
            </a:r>
            <a:r>
              <a:rPr lang="nl-NL" sz="1200" dirty="0" smtClean="0"/>
              <a:t> + m</a:t>
            </a:r>
            <a:r>
              <a:rPr lang="nl-NL" sz="1200" baseline="-25000" dirty="0" smtClean="0"/>
              <a:t>2</a:t>
            </a:r>
            <a:r>
              <a:rPr lang="nl-NL" sz="1200" dirty="0" smtClean="0"/>
              <a:t>∙T</a:t>
            </a:r>
            <a:r>
              <a:rPr lang="nl-NL" sz="1200" baseline="-25000" dirty="0" smtClean="0"/>
              <a:t>2</a:t>
            </a:r>
            <a:r>
              <a:rPr lang="nl-NL" sz="1200" dirty="0" smtClean="0"/>
              <a:t>)</a:t>
            </a:r>
            <a:r>
              <a:rPr lang="nl-NL" sz="1200" baseline="-25000" dirty="0" smtClean="0"/>
              <a:t>na</a:t>
            </a:r>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6</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Paul</a:t>
            </a:r>
          </a:p>
          <a:p>
            <a:pPr eaLnBrk="1" hangingPunct="1"/>
            <a:r>
              <a:rPr lang="nl-NL" dirty="0" smtClean="0"/>
              <a:t>Redenen om wetten anders te schrijven</a:t>
            </a:r>
            <a:r>
              <a:rPr lang="nl-NL" baseline="0" dirty="0" smtClean="0"/>
              <a:t> (zie werkblad K).</a:t>
            </a:r>
          </a:p>
          <a:p>
            <a:pPr marL="171450" indent="-171450" eaLnBrk="1" hangingPunct="1">
              <a:buFontTx/>
              <a:buChar char="-"/>
            </a:pPr>
            <a:r>
              <a:rPr lang="nl-NL" sz="1200" kern="1200" baseline="0" dirty="0" smtClean="0">
                <a:solidFill>
                  <a:schemeClr val="tx1"/>
                </a:solidFill>
                <a:effectLst/>
                <a:latin typeface="Arial" charset="0"/>
                <a:ea typeface="+mn-ea"/>
                <a:cs typeface="+mn-cs"/>
              </a:rPr>
              <a:t>Welke eenheden moeten gebruikt worden ? Gelijke eenheden voor de m’s en gelijke eenheden voor de h’s, maar keuze eenheid zelf is nog vrij.</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nl-NL" sz="1200" kern="1200" baseline="0" dirty="0" smtClean="0">
                <a:solidFill>
                  <a:schemeClr val="tx1"/>
                </a:solidFill>
                <a:effectLst/>
                <a:latin typeface="Arial" charset="0"/>
                <a:ea typeface="+mn-ea"/>
                <a:cs typeface="+mn-cs"/>
              </a:rPr>
              <a:t>Geldt de wet ook voor het mengen van verschillende stoffen ? </a:t>
            </a:r>
            <a:r>
              <a:rPr lang="nl-NL" sz="1200" dirty="0" smtClean="0"/>
              <a:t>(m</a:t>
            </a:r>
            <a:r>
              <a:rPr lang="nl-NL" sz="1200" baseline="-25000" dirty="0" smtClean="0"/>
              <a:t>1</a:t>
            </a:r>
            <a:r>
              <a:rPr lang="nl-NL" sz="1200" dirty="0" smtClean="0"/>
              <a:t>∙c</a:t>
            </a:r>
            <a:r>
              <a:rPr lang="nl-NL" sz="1200" baseline="-25000" dirty="0" smtClean="0"/>
              <a:t>1</a:t>
            </a:r>
            <a:r>
              <a:rPr lang="nl-NL" sz="1200" dirty="0" smtClean="0"/>
              <a:t>∙T</a:t>
            </a:r>
            <a:r>
              <a:rPr lang="nl-NL" sz="1200" baseline="-25000" dirty="0" smtClean="0"/>
              <a:t>1</a:t>
            </a:r>
            <a:r>
              <a:rPr lang="nl-NL" sz="1200" dirty="0" smtClean="0"/>
              <a:t> + m</a:t>
            </a:r>
            <a:r>
              <a:rPr lang="nl-NL" sz="1200" baseline="-25000" dirty="0" smtClean="0"/>
              <a:t>2</a:t>
            </a:r>
            <a:r>
              <a:rPr lang="nl-NL" sz="1200" dirty="0" smtClean="0"/>
              <a:t>∙c</a:t>
            </a:r>
            <a:r>
              <a:rPr lang="nl-NL" sz="1200" baseline="-25000" dirty="0" smtClean="0"/>
              <a:t>1</a:t>
            </a:r>
            <a:r>
              <a:rPr lang="nl-NL" sz="1200" dirty="0" smtClean="0"/>
              <a:t>∙T</a:t>
            </a:r>
            <a:r>
              <a:rPr lang="nl-NL" sz="1200" baseline="-25000" dirty="0" smtClean="0"/>
              <a:t>2</a:t>
            </a:r>
            <a:r>
              <a:rPr lang="nl-NL" sz="1200" dirty="0" smtClean="0"/>
              <a:t>)</a:t>
            </a:r>
            <a:r>
              <a:rPr lang="nl-NL" sz="1200" baseline="-25000" dirty="0" smtClean="0"/>
              <a:t>voor </a:t>
            </a:r>
            <a:r>
              <a:rPr lang="nl-NL" sz="1200" dirty="0" smtClean="0"/>
              <a:t>= (m</a:t>
            </a:r>
            <a:r>
              <a:rPr lang="nl-NL" sz="1200" baseline="-25000" dirty="0" smtClean="0"/>
              <a:t>1</a:t>
            </a:r>
            <a:r>
              <a:rPr lang="nl-NL" sz="1200" dirty="0" smtClean="0"/>
              <a:t>∙c</a:t>
            </a:r>
            <a:r>
              <a:rPr lang="nl-NL" sz="1200" baseline="-25000" dirty="0" smtClean="0"/>
              <a:t>1</a:t>
            </a:r>
            <a:r>
              <a:rPr lang="nl-NL" sz="1200" dirty="0" smtClean="0"/>
              <a:t>∙T</a:t>
            </a:r>
            <a:r>
              <a:rPr lang="nl-NL" sz="1200" baseline="-25000" dirty="0" smtClean="0"/>
              <a:t>1</a:t>
            </a:r>
            <a:r>
              <a:rPr lang="nl-NL" sz="1200" dirty="0" smtClean="0"/>
              <a:t> + m</a:t>
            </a:r>
            <a:r>
              <a:rPr lang="nl-NL" sz="1200" baseline="-25000" dirty="0" smtClean="0"/>
              <a:t>2</a:t>
            </a:r>
            <a:r>
              <a:rPr lang="nl-NL" sz="1200" dirty="0" smtClean="0"/>
              <a:t>∙c</a:t>
            </a:r>
            <a:r>
              <a:rPr lang="nl-NL" sz="1200" baseline="-25000" dirty="0" smtClean="0"/>
              <a:t>1</a:t>
            </a:r>
            <a:r>
              <a:rPr lang="nl-NL" sz="1200" dirty="0" smtClean="0"/>
              <a:t>∙T</a:t>
            </a:r>
            <a:r>
              <a:rPr lang="nl-NL" sz="1200" baseline="-25000" dirty="0" smtClean="0"/>
              <a:t>2</a:t>
            </a:r>
            <a:r>
              <a:rPr lang="nl-NL" sz="1200" dirty="0" smtClean="0"/>
              <a:t>)</a:t>
            </a:r>
            <a:r>
              <a:rPr lang="nl-NL" sz="1200" baseline="-25000" dirty="0" smtClean="0"/>
              <a:t>na</a:t>
            </a:r>
            <a:endParaRPr lang="nl-NL"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nl-NL" sz="1200" kern="1200" baseline="0" dirty="0" smtClean="0">
                <a:solidFill>
                  <a:schemeClr val="tx1"/>
                </a:solidFill>
                <a:effectLst/>
                <a:latin typeface="Arial" charset="0"/>
                <a:ea typeface="+mn-ea"/>
                <a:cs typeface="+mn-cs"/>
              </a:rPr>
              <a:t> met </a:t>
            </a:r>
            <a:r>
              <a:rPr lang="nl-NL" sz="1200" dirty="0" err="1" smtClean="0"/>
              <a:t>c</a:t>
            </a:r>
            <a:r>
              <a:rPr lang="nl-NL" sz="1200" baseline="-25000" dirty="0" err="1" smtClean="0"/>
              <a:t>water</a:t>
            </a:r>
            <a:r>
              <a:rPr lang="nl-NL" sz="1200" kern="1200" baseline="0" dirty="0" smtClean="0">
                <a:solidFill>
                  <a:schemeClr val="tx1"/>
                </a:solidFill>
                <a:effectLst/>
                <a:latin typeface="Arial" charset="0"/>
                <a:ea typeface="+mn-ea"/>
                <a:cs typeface="+mn-cs"/>
              </a:rPr>
              <a:t> = 1. c stelt voor hoeveel keer moeilijker een stof op te warmen is dan water: voor vrijwel alle stoffen dus kleiner dan 1 omdat ze makkelijker zijn op te warmen dan water.</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nl-NL" sz="1200" kern="1200" baseline="0" dirty="0" smtClean="0">
                <a:solidFill>
                  <a:schemeClr val="tx1"/>
                </a:solidFill>
                <a:effectLst/>
                <a:latin typeface="Arial" charset="0"/>
                <a:ea typeface="+mn-ea"/>
                <a:cs typeface="+mn-cs"/>
              </a:rPr>
              <a:t>Uitbreiden naar meer dan 2 voorwerpen. </a:t>
            </a:r>
            <a:r>
              <a:rPr lang="nl-NL" sz="1200" kern="1200" dirty="0" smtClean="0">
                <a:solidFill>
                  <a:schemeClr val="tx1"/>
                </a:solidFill>
                <a:effectLst/>
                <a:latin typeface="Arial" charset="0"/>
                <a:ea typeface="+mn-ea"/>
                <a:cs typeface="+mn-cs"/>
              </a:rPr>
              <a:t>∆-notatie is voor leerlingen veel lastiger uit te breiden dan </a:t>
            </a:r>
            <a:r>
              <a:rPr lang="nl-NL" sz="1200" dirty="0" smtClean="0"/>
              <a:t>(m</a:t>
            </a:r>
            <a:r>
              <a:rPr lang="nl-NL" sz="1200" baseline="-25000" dirty="0" smtClean="0"/>
              <a:t>1</a:t>
            </a:r>
            <a:r>
              <a:rPr lang="nl-NL" sz="1200" dirty="0" smtClean="0"/>
              <a:t>∙c</a:t>
            </a:r>
            <a:r>
              <a:rPr lang="nl-NL" sz="1200" baseline="-25000" dirty="0" smtClean="0"/>
              <a:t>1</a:t>
            </a:r>
            <a:r>
              <a:rPr lang="nl-NL" sz="1200" dirty="0" smtClean="0"/>
              <a:t>∙T</a:t>
            </a:r>
            <a:r>
              <a:rPr lang="nl-NL" sz="1200" baseline="-25000" dirty="0" smtClean="0"/>
              <a:t>1</a:t>
            </a:r>
            <a:r>
              <a:rPr lang="nl-NL" sz="1200" dirty="0" smtClean="0"/>
              <a:t> + m</a:t>
            </a:r>
            <a:r>
              <a:rPr lang="nl-NL" sz="1200" baseline="-25000" dirty="0" smtClean="0"/>
              <a:t>2</a:t>
            </a:r>
            <a:r>
              <a:rPr lang="nl-NL" sz="1200" dirty="0" smtClean="0"/>
              <a:t>∙c</a:t>
            </a:r>
            <a:r>
              <a:rPr lang="nl-NL" sz="1200" baseline="-25000" dirty="0" smtClean="0"/>
              <a:t>1</a:t>
            </a:r>
            <a:r>
              <a:rPr lang="nl-NL" sz="1200" dirty="0" smtClean="0"/>
              <a:t>∙T</a:t>
            </a:r>
            <a:r>
              <a:rPr lang="nl-NL" sz="1200" baseline="-25000" dirty="0" smtClean="0"/>
              <a:t>2</a:t>
            </a:r>
            <a:r>
              <a:rPr lang="nl-NL" sz="1200" dirty="0" smtClean="0"/>
              <a:t>)</a:t>
            </a:r>
            <a:r>
              <a:rPr lang="nl-NL" sz="1200" baseline="-25000" dirty="0" smtClean="0"/>
              <a:t>voor </a:t>
            </a:r>
            <a:r>
              <a:rPr lang="nl-NL" sz="1200" dirty="0" smtClean="0"/>
              <a:t>= (m</a:t>
            </a:r>
            <a:r>
              <a:rPr lang="nl-NL" sz="1200" baseline="-25000" dirty="0" smtClean="0"/>
              <a:t>1</a:t>
            </a:r>
            <a:r>
              <a:rPr lang="nl-NL" sz="1200" dirty="0" smtClean="0"/>
              <a:t>∙c</a:t>
            </a:r>
            <a:r>
              <a:rPr lang="nl-NL" sz="1200" baseline="-25000" dirty="0" smtClean="0"/>
              <a:t>1</a:t>
            </a:r>
            <a:r>
              <a:rPr lang="nl-NL" sz="1200" dirty="0" smtClean="0"/>
              <a:t>∙T</a:t>
            </a:r>
            <a:r>
              <a:rPr lang="nl-NL" sz="1200" baseline="-25000" dirty="0" smtClean="0"/>
              <a:t>1</a:t>
            </a:r>
            <a:r>
              <a:rPr lang="nl-NL" sz="1200" dirty="0" smtClean="0"/>
              <a:t> + m</a:t>
            </a:r>
            <a:r>
              <a:rPr lang="nl-NL" sz="1200" baseline="-25000" dirty="0" smtClean="0"/>
              <a:t>2</a:t>
            </a:r>
            <a:r>
              <a:rPr lang="nl-NL" sz="1200" dirty="0" smtClean="0"/>
              <a:t>∙c</a:t>
            </a:r>
            <a:r>
              <a:rPr lang="nl-NL" sz="1200" baseline="-25000" dirty="0" smtClean="0"/>
              <a:t>1</a:t>
            </a:r>
            <a:r>
              <a:rPr lang="nl-NL" sz="1200" dirty="0" smtClean="0"/>
              <a:t>∙T</a:t>
            </a:r>
            <a:r>
              <a:rPr lang="nl-NL" sz="1200" baseline="-25000" dirty="0" smtClean="0"/>
              <a:t>2</a:t>
            </a:r>
            <a:r>
              <a:rPr lang="nl-NL" sz="1200" dirty="0" smtClean="0"/>
              <a:t>)</a:t>
            </a:r>
            <a:r>
              <a:rPr lang="nl-NL" sz="1200" baseline="-25000" dirty="0" smtClean="0"/>
              <a:t>na</a:t>
            </a:r>
            <a:r>
              <a:rPr lang="nl-NL" sz="1200" kern="1200" baseline="0" dirty="0" smtClean="0">
                <a:solidFill>
                  <a:schemeClr val="tx1"/>
                </a:solidFill>
                <a:effectLst/>
                <a:latin typeface="Arial" charset="0"/>
                <a:ea typeface="+mn-ea"/>
                <a:cs typeface="+mn-cs"/>
              </a:rPr>
              <a:t>. </a:t>
            </a:r>
            <a:r>
              <a:rPr lang="nl-NL" sz="1200" kern="1200" baseline="0" dirty="0" smtClean="0">
                <a:solidFill>
                  <a:schemeClr val="tx1"/>
                </a:solidFill>
                <a:effectLst/>
                <a:latin typeface="Arial" charset="0"/>
                <a:ea typeface="+mn-ea"/>
                <a:cs typeface="+mn-cs"/>
                <a:sym typeface="Wingdings" pitchFamily="2" charset="2"/>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200" dirty="0" smtClean="0"/>
              <a:t>∑(</a:t>
            </a:r>
            <a:r>
              <a:rPr lang="nl-NL" sz="1200" dirty="0" err="1" smtClean="0"/>
              <a:t>m</a:t>
            </a:r>
            <a:r>
              <a:rPr lang="nl-NL" sz="1200" baseline="-25000" dirty="0" err="1" smtClean="0"/>
              <a:t>i</a:t>
            </a:r>
            <a:r>
              <a:rPr lang="nl-NL" sz="1200" dirty="0" err="1" smtClean="0"/>
              <a:t>∙c</a:t>
            </a:r>
            <a:r>
              <a:rPr lang="nl-NL" sz="1200" baseline="-25000" dirty="0" err="1" smtClean="0"/>
              <a:t>i</a:t>
            </a:r>
            <a:r>
              <a:rPr lang="nl-NL" sz="1200" dirty="0" err="1" smtClean="0"/>
              <a:t>∙T</a:t>
            </a:r>
            <a:r>
              <a:rPr lang="nl-NL" sz="1200" baseline="-25000" dirty="0" err="1" smtClean="0"/>
              <a:t>i</a:t>
            </a:r>
            <a:r>
              <a:rPr lang="nl-NL" sz="1200" dirty="0" smtClean="0"/>
              <a:t>)</a:t>
            </a:r>
            <a:r>
              <a:rPr lang="nl-NL" sz="1200" baseline="-25000" dirty="0" smtClean="0"/>
              <a:t>voor </a:t>
            </a:r>
            <a:r>
              <a:rPr lang="nl-NL" sz="1200" dirty="0" smtClean="0"/>
              <a:t>= ∑(</a:t>
            </a:r>
            <a:r>
              <a:rPr lang="nl-NL" sz="1200" dirty="0" err="1" smtClean="0"/>
              <a:t>m</a:t>
            </a:r>
            <a:r>
              <a:rPr lang="nl-NL" sz="1200" baseline="-25000" dirty="0" err="1" smtClean="0"/>
              <a:t>i</a:t>
            </a:r>
            <a:r>
              <a:rPr lang="nl-NL" sz="1200" dirty="0" err="1" smtClean="0"/>
              <a:t>∙c</a:t>
            </a:r>
            <a:r>
              <a:rPr lang="nl-NL" sz="1200" baseline="-25000" dirty="0" err="1" smtClean="0"/>
              <a:t>i</a:t>
            </a:r>
            <a:r>
              <a:rPr lang="nl-NL" sz="1200" dirty="0" err="1" smtClean="0"/>
              <a:t>∙T</a:t>
            </a:r>
            <a:r>
              <a:rPr lang="nl-NL" sz="1200" baseline="-25000" dirty="0" err="1" smtClean="0"/>
              <a:t>i</a:t>
            </a:r>
            <a:r>
              <a:rPr lang="nl-NL" sz="1200" dirty="0" smtClean="0"/>
              <a:t>)</a:t>
            </a:r>
            <a:r>
              <a:rPr lang="nl-NL" sz="1200" baseline="-25000" dirty="0" smtClean="0"/>
              <a:t>na</a:t>
            </a:r>
            <a:r>
              <a:rPr lang="nl-NL" sz="1200" kern="1200" baseline="0" dirty="0" smtClean="0">
                <a:solidFill>
                  <a:schemeClr val="tx1"/>
                </a:solidFill>
                <a:effectLst/>
                <a:latin typeface="Arial" charset="0"/>
                <a:ea typeface="+mn-ea"/>
                <a:cs typeface="+mn-cs"/>
              </a:rPr>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sz="1200" kern="1200" baseline="0" dirty="0" smtClean="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200" kern="1200" baseline="0" dirty="0" smtClean="0">
                <a:solidFill>
                  <a:schemeClr val="tx1"/>
                </a:solidFill>
                <a:effectLst/>
                <a:latin typeface="Arial" charset="0"/>
                <a:ea typeface="+mn-ea"/>
                <a:cs typeface="+mn-cs"/>
              </a:rPr>
              <a:t>Daarnaast wordt aandacht gegeven aan de randvoorwaarden voor de gevonden wet door te vragen wanneer die wel en niet toegepast mag worden.</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nl-NL" sz="1200" kern="1200" baseline="0" dirty="0" smtClean="0">
              <a:solidFill>
                <a:schemeClr val="tx1"/>
              </a:solidFill>
              <a:effectLst/>
              <a:latin typeface="Arial" charset="0"/>
              <a:ea typeface="+mn-ea"/>
              <a:cs typeface="+mn-cs"/>
            </a:endParaRPr>
          </a:p>
          <a:p>
            <a:pPr marL="171450" indent="-171450" eaLnBrk="1" hangingPunct="1">
              <a:buFontTx/>
              <a:buChar char="-"/>
            </a:pPr>
            <a:endParaRPr lang="nl-NL" dirty="0" smtClean="0"/>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7</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Jeroen</a:t>
            </a:r>
          </a:p>
          <a:p>
            <a:pPr eaLnBrk="1" hangingPunct="1"/>
            <a:r>
              <a:rPr lang="nl-NL" dirty="0" smtClean="0"/>
              <a:t>De zoektocht naar een verband begint met het meten aan een geschikt experiment.</a:t>
            </a:r>
          </a:p>
          <a:p>
            <a:pPr eaLnBrk="1" hangingPunct="1"/>
            <a:endParaRPr lang="nl-NL" dirty="0" smtClean="0">
              <a:solidFill>
                <a:srgbClr val="FF0000"/>
              </a:solidFill>
            </a:endParaRPr>
          </a:p>
          <a:p>
            <a:pPr eaLnBrk="1" hangingPunct="1"/>
            <a:r>
              <a:rPr lang="nl-NL" dirty="0" smtClean="0">
                <a:solidFill>
                  <a:srgbClr val="FF0000"/>
                </a:solidFill>
              </a:rPr>
              <a:t>Paul: Werkblad 1 afleiden achtbaan uitdelen</a:t>
            </a:r>
          </a:p>
          <a:p>
            <a:pPr eaLnBrk="1" hangingPunct="1"/>
            <a:endParaRPr lang="nl-NL" dirty="0" smtClean="0">
              <a:solidFill>
                <a:srgbClr val="FF0000"/>
              </a:solidFill>
            </a:endParaRPr>
          </a:p>
          <a:p>
            <a:pPr eaLnBrk="1" hangingPunct="1"/>
            <a:r>
              <a:rPr lang="nl-NL" sz="4400" dirty="0" smtClean="0">
                <a:solidFill>
                  <a:srgbClr val="FF0000"/>
                </a:solidFill>
              </a:rPr>
              <a:t>Filmpje achtbaan invoegen.</a:t>
            </a:r>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a:defRPr/>
            </a:pPr>
            <a:fld id="{238D4E0B-CB01-4D68-8762-5A8678557244}" type="slidenum">
              <a:rPr lang="nl-NL" smtClean="0"/>
              <a:pPr>
                <a:defRPr/>
              </a:pPr>
              <a:t>8</a:t>
            </a:fld>
            <a:endParaRPr lang="nl-NL"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nl-NL" dirty="0" smtClean="0"/>
              <a:t>Jeroen</a:t>
            </a:r>
          </a:p>
          <a:p>
            <a:pPr eaLnBrk="1" hangingPunct="1"/>
            <a:r>
              <a:rPr lang="nl-NL" dirty="0" smtClean="0"/>
              <a:t>Verschillende experimenten leveren verschillende</a:t>
            </a:r>
            <a:r>
              <a:rPr lang="nl-NL" baseline="0" dirty="0" smtClean="0"/>
              <a:t> resultaten op. Niet alleen kwantitatief, maar ook qua vorm. Middels een onderwijsleergesprek gaan we op zoek naar een verband. Dit kost al snel een heel lesuur!</a:t>
            </a:r>
          </a:p>
          <a:p>
            <a:pPr eaLnBrk="1" hangingPunct="1"/>
            <a:endParaRPr lang="nl-NL" baseline="0" dirty="0" smtClean="0"/>
          </a:p>
          <a:p>
            <a:pPr eaLnBrk="1" hangingPunct="1"/>
            <a:r>
              <a:rPr lang="nl-NL" sz="4400" baseline="0" dirty="0" smtClean="0">
                <a:solidFill>
                  <a:srgbClr val="FF0000"/>
                </a:solidFill>
              </a:rPr>
              <a:t>In de tabel staat voor een aantal valhoogtes gegeven wat de gemeten eindsnelheid is.</a:t>
            </a:r>
          </a:p>
          <a:p>
            <a:pPr eaLnBrk="1" hangingPunct="1"/>
            <a:endParaRPr lang="nl-NL" sz="4400" baseline="0" dirty="0" smtClean="0">
              <a:solidFill>
                <a:srgbClr val="FF0000"/>
              </a:solidFill>
            </a:endParaRPr>
          </a:p>
          <a:p>
            <a:pPr eaLnBrk="1" hangingPunct="1"/>
            <a:r>
              <a:rPr lang="nl-NL" sz="4400" baseline="0" dirty="0" smtClean="0">
                <a:solidFill>
                  <a:srgbClr val="FF0000"/>
                </a:solidFill>
              </a:rPr>
              <a:t>Probeer op het werkblad uit de gegeven meetresultaten het verband tussen h en v af te leiden, op de manier zoals je denkt dat een leerling dat doet. 5 minuten.</a:t>
            </a:r>
          </a:p>
        </p:txBody>
      </p:sp>
      <p:sp>
        <p:nvSpPr>
          <p:cNvPr id="2" name="Tijdelijke aanduiding voor voettekst 1"/>
          <p:cNvSpPr>
            <a:spLocks noGrp="1"/>
          </p:cNvSpPr>
          <p:nvPr>
            <p:ph type="ftr" sz="quarter" idx="10"/>
          </p:nvPr>
        </p:nvSpPr>
        <p:spPr/>
        <p:txBody>
          <a:bodyPr/>
          <a:lstStyle/>
          <a:p>
            <a:pPr>
              <a:defRPr/>
            </a:pPr>
            <a:r>
              <a:rPr lang="nl-NL" smtClean="0"/>
              <a:t>/27</a:t>
            </a:r>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dirty="0" smtClean="0"/>
              <a:t>Klik om het opmaakprofiel van de modelondertitel te bewerken</a:t>
            </a:r>
            <a:endParaRPr lang="nl-NL" dirty="0"/>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3FBBBC2D-0A6B-410D-9E34-6DC2621B87A4}" type="slidenum">
              <a:rPr lang="nl-NL" smtClean="0"/>
              <a:pPr>
                <a:defRPr/>
              </a:pPr>
              <a:t>‹nr.›</a:t>
            </a:fld>
            <a:endParaRPr lang="nl-NL"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BC68155E-676E-4007-B4BB-355BFBAD7F5B}" type="slidenum">
              <a:rPr lang="nl-NL"/>
              <a:pPr>
                <a:def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9E463BC7-5019-44FB-9402-09A053E25922}" type="slidenum">
              <a:rPr lang="nl-NL"/>
              <a:pPr>
                <a:defRPr/>
              </a:pPr>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457200" y="274638"/>
            <a:ext cx="8229600" cy="58515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28A01822-835A-4A0C-83D9-851CDF86DFCF}" type="slidenum">
              <a:rPr lang="nl-NL"/>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E71D6CAB-358F-4852-885E-DBBAD0657880}" type="slidenum">
              <a:rPr lang="nl-NL"/>
              <a:pPr>
                <a:def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C37F3A97-758A-47DF-9097-14E25D6F280B}" type="slidenum">
              <a:rPr lang="nl-NL"/>
              <a:pPr>
                <a:def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A87878E4-89B4-4835-9CD1-D3CF9F16BFB5}" type="slidenum">
              <a:rPr lang="nl-NL"/>
              <a:pPr>
                <a:def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32659CDE-908C-4EFC-9911-B02AC6A1C727}" type="slidenum">
              <a:rPr lang="nl-NL"/>
              <a:pPr>
                <a:def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9CAC8688-5C39-409D-A6BC-C6ABB3B8F46A}" type="slidenum">
              <a:rPr lang="nl-NL"/>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A62AD1A3-980E-457E-8AC5-B99BD3FFC4FC}" type="slidenum">
              <a:rPr lang="nl-NL"/>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7D22EFE7-5329-4522-8074-60F133AEF9F9}" type="slidenum">
              <a:rPr lang="nl-NL"/>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AD81E7FD-1D64-48CC-A2CD-F10E2FD3205A}" type="slidenum">
              <a:rPr lang="nl-NL"/>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het opmaakprofiel te bewerken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nl-N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nl-N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D7775DD-9F69-4526-BB59-543A67BAB08E}"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7.em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natsim.net/mdpl" TargetMode="External"/><Relationship Id="rId4" Type="http://schemas.openxmlformats.org/officeDocument/2006/relationships/hyperlink" Target="mailto:logman@uva.n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5" y="0"/>
            <a:ext cx="9140830"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7"/>
          <p:cNvSpPr txBox="1">
            <a:spLocks noChangeArrowheads="1"/>
          </p:cNvSpPr>
          <p:nvPr/>
        </p:nvSpPr>
        <p:spPr bwMode="auto">
          <a:xfrm>
            <a:off x="228600" y="1066800"/>
            <a:ext cx="8640000" cy="584775"/>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De achtbaan: hoogte </a:t>
            </a:r>
            <a:r>
              <a:rPr lang="nl-NL" sz="3200" dirty="0" err="1" smtClean="0">
                <a:latin typeface="Verdana" pitchFamily="34" charset="0"/>
              </a:rPr>
              <a:t>vs</a:t>
            </a:r>
            <a:r>
              <a:rPr lang="nl-NL" sz="3200" dirty="0" smtClean="0">
                <a:latin typeface="Verdana" pitchFamily="34" charset="0"/>
              </a:rPr>
              <a:t> snelheid</a:t>
            </a:r>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graphicFrame>
        <p:nvGraphicFramePr>
          <p:cNvPr id="7" name="Tabel 6"/>
          <p:cNvGraphicFramePr>
            <a:graphicFrameLocks noGrp="1"/>
          </p:cNvGraphicFramePr>
          <p:nvPr/>
        </p:nvGraphicFramePr>
        <p:xfrm>
          <a:off x="1447800" y="2133600"/>
          <a:ext cx="1828800" cy="2453640"/>
        </p:xfrm>
        <a:graphic>
          <a:graphicData uri="http://schemas.openxmlformats.org/drawingml/2006/table">
            <a:tbl>
              <a:tblPr/>
              <a:tblGrid>
                <a:gridCol w="914400"/>
                <a:gridCol w="914400"/>
              </a:tblGrid>
              <a:tr h="293914">
                <a:tc>
                  <a:txBody>
                    <a:bodyPr/>
                    <a:lstStyle/>
                    <a:p>
                      <a:pPr algn="ctr">
                        <a:lnSpc>
                          <a:spcPct val="115000"/>
                        </a:lnSpc>
                        <a:spcAft>
                          <a:spcPts val="0"/>
                        </a:spcAft>
                      </a:pPr>
                      <a:r>
                        <a:rPr lang="nl-NL" sz="2000" dirty="0">
                          <a:solidFill>
                            <a:srgbClr val="000000"/>
                          </a:solidFill>
                          <a:latin typeface="Calibri"/>
                          <a:ea typeface="Times New Roman"/>
                          <a:cs typeface="Calibri"/>
                        </a:rPr>
                        <a:t>h (m)</a:t>
                      </a:r>
                      <a:endParaRPr lang="nl-NL" sz="2000" dirty="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2000">
                          <a:solidFill>
                            <a:srgbClr val="000000"/>
                          </a:solidFill>
                          <a:latin typeface="Calibri"/>
                          <a:ea typeface="Times New Roman"/>
                          <a:cs typeface="Calibri"/>
                        </a:rPr>
                        <a:t>v (m/s)</a:t>
                      </a:r>
                      <a:endParaRPr lang="nl-NL"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293914">
                <a:tc>
                  <a:txBody>
                    <a:bodyPr/>
                    <a:lstStyle/>
                    <a:p>
                      <a:pPr algn="ctr">
                        <a:lnSpc>
                          <a:spcPct val="115000"/>
                        </a:lnSpc>
                        <a:spcAft>
                          <a:spcPts val="0"/>
                        </a:spcAft>
                      </a:pPr>
                      <a:r>
                        <a:rPr lang="nl-NL" sz="2000" dirty="0">
                          <a:solidFill>
                            <a:srgbClr val="000000"/>
                          </a:solidFill>
                          <a:latin typeface="Calibri"/>
                          <a:ea typeface="Times New Roman"/>
                          <a:cs typeface="Calibri"/>
                        </a:rPr>
                        <a:t>0</a:t>
                      </a:r>
                      <a:endParaRPr lang="nl-NL" sz="2000" dirty="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nl-NL" sz="2000">
                          <a:solidFill>
                            <a:srgbClr val="000000"/>
                          </a:solidFill>
                          <a:latin typeface="Calibri"/>
                          <a:ea typeface="Times New Roman"/>
                          <a:cs typeface="Calibri"/>
                        </a:rPr>
                        <a:t>0</a:t>
                      </a:r>
                      <a:endParaRPr lang="nl-NL"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93914">
                <a:tc>
                  <a:txBody>
                    <a:bodyPr/>
                    <a:lstStyle/>
                    <a:p>
                      <a:pPr algn="ctr">
                        <a:lnSpc>
                          <a:spcPct val="115000"/>
                        </a:lnSpc>
                        <a:spcAft>
                          <a:spcPts val="0"/>
                        </a:spcAft>
                      </a:pPr>
                      <a:r>
                        <a:rPr lang="nl-NL" sz="2000" dirty="0">
                          <a:solidFill>
                            <a:srgbClr val="000000"/>
                          </a:solidFill>
                          <a:latin typeface="Calibri"/>
                          <a:ea typeface="Times New Roman"/>
                          <a:cs typeface="Calibri"/>
                        </a:rPr>
                        <a:t>0,3</a:t>
                      </a:r>
                      <a:endParaRPr lang="nl-NL" sz="2000" dirty="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nl-NL" sz="2000">
                          <a:solidFill>
                            <a:srgbClr val="000000"/>
                          </a:solidFill>
                          <a:latin typeface="Calibri"/>
                          <a:ea typeface="Times New Roman"/>
                          <a:cs typeface="Calibri"/>
                        </a:rPr>
                        <a:t>2,3</a:t>
                      </a:r>
                      <a:endParaRPr lang="nl-NL"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293914">
                <a:tc>
                  <a:txBody>
                    <a:bodyPr/>
                    <a:lstStyle/>
                    <a:p>
                      <a:pPr algn="ctr">
                        <a:lnSpc>
                          <a:spcPct val="115000"/>
                        </a:lnSpc>
                        <a:spcAft>
                          <a:spcPts val="0"/>
                        </a:spcAft>
                      </a:pPr>
                      <a:r>
                        <a:rPr lang="nl-NL" sz="2000">
                          <a:solidFill>
                            <a:srgbClr val="000000"/>
                          </a:solidFill>
                          <a:latin typeface="Calibri"/>
                          <a:ea typeface="Times New Roman"/>
                          <a:cs typeface="Calibri"/>
                        </a:rPr>
                        <a:t>0,6</a:t>
                      </a:r>
                      <a:endParaRPr lang="nl-NL" sz="200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nl-NL" sz="2000" dirty="0">
                          <a:solidFill>
                            <a:srgbClr val="000000"/>
                          </a:solidFill>
                          <a:latin typeface="Calibri"/>
                          <a:ea typeface="Times New Roman"/>
                          <a:cs typeface="Calibri"/>
                        </a:rPr>
                        <a:t>3,3</a:t>
                      </a:r>
                      <a:endParaRPr lang="nl-NL"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293914">
                <a:tc>
                  <a:txBody>
                    <a:bodyPr/>
                    <a:lstStyle/>
                    <a:p>
                      <a:pPr algn="ctr">
                        <a:lnSpc>
                          <a:spcPct val="115000"/>
                        </a:lnSpc>
                        <a:spcAft>
                          <a:spcPts val="0"/>
                        </a:spcAft>
                      </a:pPr>
                      <a:r>
                        <a:rPr lang="nl-NL" sz="2000">
                          <a:solidFill>
                            <a:srgbClr val="000000"/>
                          </a:solidFill>
                          <a:latin typeface="Calibri"/>
                          <a:ea typeface="Times New Roman"/>
                          <a:cs typeface="Calibri"/>
                        </a:rPr>
                        <a:t>0,9</a:t>
                      </a:r>
                      <a:endParaRPr lang="nl-NL" sz="200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nl-NL" sz="2000" dirty="0">
                          <a:solidFill>
                            <a:srgbClr val="000000"/>
                          </a:solidFill>
                          <a:latin typeface="Calibri"/>
                          <a:ea typeface="Times New Roman"/>
                          <a:cs typeface="Calibri"/>
                        </a:rPr>
                        <a:t>4</a:t>
                      </a:r>
                      <a:endParaRPr lang="nl-NL"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293914">
                <a:tc>
                  <a:txBody>
                    <a:bodyPr/>
                    <a:lstStyle/>
                    <a:p>
                      <a:pPr algn="ctr">
                        <a:lnSpc>
                          <a:spcPct val="115000"/>
                        </a:lnSpc>
                        <a:spcAft>
                          <a:spcPts val="0"/>
                        </a:spcAft>
                      </a:pPr>
                      <a:r>
                        <a:rPr lang="nl-NL" sz="2000" dirty="0">
                          <a:solidFill>
                            <a:srgbClr val="000000"/>
                          </a:solidFill>
                          <a:latin typeface="Calibri"/>
                          <a:ea typeface="Times New Roman"/>
                          <a:cs typeface="Calibri"/>
                        </a:rPr>
                        <a:t>1,2</a:t>
                      </a:r>
                      <a:endParaRPr lang="nl-NL" sz="2000" dirty="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nl-NL" sz="2000" dirty="0">
                          <a:solidFill>
                            <a:srgbClr val="000000"/>
                          </a:solidFill>
                          <a:latin typeface="Calibri"/>
                          <a:ea typeface="Times New Roman"/>
                          <a:cs typeface="Calibri"/>
                        </a:rPr>
                        <a:t>4,6</a:t>
                      </a:r>
                      <a:endParaRPr lang="nl-NL"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293914">
                <a:tc>
                  <a:txBody>
                    <a:bodyPr/>
                    <a:lstStyle/>
                    <a:p>
                      <a:pPr algn="ctr">
                        <a:lnSpc>
                          <a:spcPct val="115000"/>
                        </a:lnSpc>
                        <a:spcAft>
                          <a:spcPts val="0"/>
                        </a:spcAft>
                      </a:pPr>
                      <a:r>
                        <a:rPr lang="nl-NL" sz="2000">
                          <a:solidFill>
                            <a:srgbClr val="000000"/>
                          </a:solidFill>
                          <a:latin typeface="Calibri"/>
                          <a:ea typeface="Times New Roman"/>
                          <a:cs typeface="Calibri"/>
                        </a:rPr>
                        <a:t>1,5</a:t>
                      </a:r>
                      <a:endParaRPr lang="nl-NL" sz="200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nl-NL" sz="2000" dirty="0">
                          <a:solidFill>
                            <a:srgbClr val="000000"/>
                          </a:solidFill>
                          <a:latin typeface="Calibri"/>
                          <a:ea typeface="Times New Roman"/>
                          <a:cs typeface="Calibri"/>
                        </a:rPr>
                        <a:t>5,1</a:t>
                      </a:r>
                      <a:endParaRPr lang="nl-NL"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15" name="Tekstvak 14"/>
          <p:cNvSpPr txBox="1"/>
          <p:nvPr/>
        </p:nvSpPr>
        <p:spPr>
          <a:xfrm>
            <a:off x="1295400" y="4876800"/>
            <a:ext cx="6858000" cy="830997"/>
          </a:xfrm>
          <a:prstGeom prst="rect">
            <a:avLst/>
          </a:prstGeom>
          <a:noFill/>
        </p:spPr>
        <p:txBody>
          <a:bodyPr wrap="square" rtlCol="0">
            <a:spAutoFit/>
          </a:bodyPr>
          <a:lstStyle/>
          <a:p>
            <a:pPr algn="ctr"/>
            <a:r>
              <a:rPr lang="nl-NL" sz="2400" dirty="0" smtClean="0"/>
              <a:t>Maak van de meetresultaten een diagram.</a:t>
            </a:r>
          </a:p>
          <a:p>
            <a:pPr algn="ctr"/>
            <a:r>
              <a:rPr lang="nl-NL" sz="2400" dirty="0" smtClean="0"/>
              <a:t>Hoe is het verband duidelijker te maken?  </a:t>
            </a:r>
            <a:endParaRPr lang="nl-NL" sz="2400" dirty="0"/>
          </a:p>
        </p:txBody>
      </p:sp>
      <p:pic>
        <p:nvPicPr>
          <p:cNvPr id="18" name="Picture 14"/>
          <p:cNvPicPr>
            <a:picLocks noChangeAspect="1" noChangeArrowheads="1"/>
          </p:cNvPicPr>
          <p:nvPr/>
        </p:nvPicPr>
        <p:blipFill>
          <a:blip r:embed="rId4" cstate="print"/>
          <a:srcRect/>
          <a:stretch>
            <a:fillRect/>
          </a:stretch>
        </p:blipFill>
        <p:spPr bwMode="auto">
          <a:xfrm>
            <a:off x="3586400" y="2117360"/>
            <a:ext cx="4581525" cy="2752725"/>
          </a:xfrm>
          <a:prstGeom prst="rect">
            <a:avLst/>
          </a:prstGeom>
          <a:noFill/>
        </p:spPr>
      </p:pic>
      <p:pic>
        <p:nvPicPr>
          <p:cNvPr id="16" name="Afbeelding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7"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9"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9</a:t>
            </a:fld>
            <a:endParaRPr lang="nl-NL" dirty="0"/>
          </a:p>
        </p:txBody>
      </p:sp>
    </p:spTree>
    <p:extLst>
      <p:ext uri="{BB962C8B-B14F-4D97-AF65-F5344CB8AC3E}">
        <p14:creationId xmlns:p14="http://schemas.microsoft.com/office/powerpoint/2010/main" val="4232125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p:cNvSpPr/>
          <p:nvPr/>
        </p:nvSpPr>
        <p:spPr>
          <a:xfrm>
            <a:off x="2133600" y="4876800"/>
            <a:ext cx="5181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graphicFrame>
        <p:nvGraphicFramePr>
          <p:cNvPr id="7" name="Tabel 6"/>
          <p:cNvGraphicFramePr>
            <a:graphicFrameLocks noGrp="1"/>
          </p:cNvGraphicFramePr>
          <p:nvPr/>
        </p:nvGraphicFramePr>
        <p:xfrm>
          <a:off x="990600" y="2209800"/>
          <a:ext cx="2438400" cy="2179320"/>
        </p:xfrm>
        <a:graphic>
          <a:graphicData uri="http://schemas.openxmlformats.org/drawingml/2006/table">
            <a:tbl>
              <a:tblPr/>
              <a:tblGrid>
                <a:gridCol w="1219200"/>
                <a:gridCol w="1219200"/>
              </a:tblGrid>
              <a:tr h="293914">
                <a:tc>
                  <a:txBody>
                    <a:bodyPr/>
                    <a:lstStyle/>
                    <a:p>
                      <a:pPr algn="ctr">
                        <a:lnSpc>
                          <a:spcPct val="115000"/>
                        </a:lnSpc>
                        <a:spcAft>
                          <a:spcPts val="0"/>
                        </a:spcAft>
                      </a:pPr>
                      <a:r>
                        <a:rPr lang="nl-NL" sz="2000" dirty="0">
                          <a:solidFill>
                            <a:srgbClr val="000000"/>
                          </a:solidFill>
                          <a:latin typeface="Calibri"/>
                          <a:ea typeface="Times New Roman"/>
                          <a:cs typeface="Calibri"/>
                        </a:rPr>
                        <a:t>h (m)</a:t>
                      </a:r>
                      <a:endParaRPr lang="nl-NL" sz="2000" dirty="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nl-NL" sz="1800" kern="1200" dirty="0" smtClean="0">
                          <a:solidFill>
                            <a:schemeClr val="tx1"/>
                          </a:solidFill>
                          <a:latin typeface="+mn-lt"/>
                          <a:ea typeface="+mn-ea"/>
                          <a:cs typeface="+mn-cs"/>
                        </a:rPr>
                        <a:t>v</a:t>
                      </a:r>
                      <a:r>
                        <a:rPr lang="nl-NL" sz="1800" kern="1200" baseline="30000" dirty="0" smtClean="0">
                          <a:solidFill>
                            <a:schemeClr val="tx1"/>
                          </a:solidFill>
                          <a:latin typeface="+mn-lt"/>
                          <a:ea typeface="+mn-ea"/>
                          <a:cs typeface="+mn-cs"/>
                        </a:rPr>
                        <a:t>2</a:t>
                      </a:r>
                      <a:r>
                        <a:rPr lang="nl-NL" sz="1800" kern="1200" dirty="0" smtClean="0">
                          <a:solidFill>
                            <a:schemeClr val="tx1"/>
                          </a:solidFill>
                          <a:latin typeface="+mn-lt"/>
                          <a:ea typeface="+mn-ea"/>
                          <a:cs typeface="+mn-cs"/>
                        </a:rPr>
                        <a:t> (m</a:t>
                      </a:r>
                      <a:r>
                        <a:rPr lang="nl-NL" sz="1800" kern="1200" baseline="30000" dirty="0" smtClean="0">
                          <a:solidFill>
                            <a:schemeClr val="tx1"/>
                          </a:solidFill>
                          <a:latin typeface="+mn-lt"/>
                          <a:ea typeface="+mn-ea"/>
                          <a:cs typeface="+mn-cs"/>
                        </a:rPr>
                        <a:t>2</a:t>
                      </a:r>
                      <a:r>
                        <a:rPr lang="nl-NL" sz="1800" kern="1200" dirty="0" smtClean="0">
                          <a:solidFill>
                            <a:schemeClr val="tx1"/>
                          </a:solidFill>
                          <a:latin typeface="+mn-lt"/>
                          <a:ea typeface="+mn-ea"/>
                          <a:cs typeface="+mn-cs"/>
                        </a:rPr>
                        <a:t>/s</a:t>
                      </a:r>
                      <a:r>
                        <a:rPr lang="nl-NL" sz="1800" kern="1200" baseline="30000" dirty="0" smtClean="0">
                          <a:solidFill>
                            <a:schemeClr val="tx1"/>
                          </a:solidFill>
                          <a:latin typeface="+mn-lt"/>
                          <a:ea typeface="+mn-ea"/>
                          <a:cs typeface="+mn-cs"/>
                        </a:rPr>
                        <a:t>2</a:t>
                      </a:r>
                      <a:r>
                        <a:rPr lang="nl-NL" sz="1800" kern="1200" dirty="0" smtClean="0">
                          <a:solidFill>
                            <a:schemeClr val="tx1"/>
                          </a:solidFill>
                          <a:latin typeface="+mn-lt"/>
                          <a:ea typeface="+mn-ea"/>
                          <a:cs typeface="+mn-cs"/>
                        </a:rPr>
                        <a:t>)</a:t>
                      </a: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293914">
                <a:tc>
                  <a:txBody>
                    <a:bodyPr/>
                    <a:lstStyle/>
                    <a:p>
                      <a:pPr algn="ctr" fontAlgn="b"/>
                      <a:r>
                        <a:rPr lang="nl-NL" sz="2000" b="0" i="0" u="none" strike="noStrike">
                          <a:solidFill>
                            <a:srgbClr val="000000"/>
                          </a:solidFill>
                          <a:latin typeface="Calibri"/>
                        </a:rPr>
                        <a:t>0</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nl-NL" sz="2000" b="0" i="0" u="none" strike="noStrike">
                          <a:solidFill>
                            <a:srgbClr val="000000"/>
                          </a:solidFill>
                          <a:latin typeface="Calibri"/>
                        </a:rPr>
                        <a:t>0,0</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93914">
                <a:tc>
                  <a:txBody>
                    <a:bodyPr/>
                    <a:lstStyle/>
                    <a:p>
                      <a:pPr algn="ctr" fontAlgn="b"/>
                      <a:r>
                        <a:rPr lang="nl-NL" sz="2000" b="0" i="0" u="none" strike="noStrike">
                          <a:solidFill>
                            <a:srgbClr val="000000"/>
                          </a:solidFill>
                          <a:latin typeface="Calibri"/>
                        </a:rPr>
                        <a:t>0,3</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nl-NL" sz="2000" b="0" i="0" u="none" strike="noStrike">
                          <a:solidFill>
                            <a:srgbClr val="000000"/>
                          </a:solidFill>
                          <a:latin typeface="Calibri"/>
                        </a:rPr>
                        <a:t>5,3</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293914">
                <a:tc>
                  <a:txBody>
                    <a:bodyPr/>
                    <a:lstStyle/>
                    <a:p>
                      <a:pPr algn="ctr" fontAlgn="b"/>
                      <a:r>
                        <a:rPr lang="nl-NL" sz="2000" b="0" i="0" u="none" strike="noStrike">
                          <a:solidFill>
                            <a:srgbClr val="000000"/>
                          </a:solidFill>
                          <a:latin typeface="Calibri"/>
                        </a:rPr>
                        <a:t>0,6</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nl-NL" sz="2000" b="0" i="0" u="none" strike="noStrike">
                          <a:solidFill>
                            <a:srgbClr val="000000"/>
                          </a:solidFill>
                          <a:latin typeface="Calibri"/>
                        </a:rPr>
                        <a:t>10,9</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293914">
                <a:tc>
                  <a:txBody>
                    <a:bodyPr/>
                    <a:lstStyle/>
                    <a:p>
                      <a:pPr algn="ctr" fontAlgn="b"/>
                      <a:r>
                        <a:rPr lang="nl-NL" sz="2000" b="0" i="0" u="none" strike="noStrike">
                          <a:solidFill>
                            <a:srgbClr val="000000"/>
                          </a:solidFill>
                          <a:latin typeface="Calibri"/>
                        </a:rPr>
                        <a:t>0,9</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nl-NL" sz="2000" b="0" i="0" u="none" strike="noStrike">
                          <a:solidFill>
                            <a:srgbClr val="000000"/>
                          </a:solidFill>
                          <a:latin typeface="Calibri"/>
                        </a:rPr>
                        <a:t>16,0</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293914">
                <a:tc>
                  <a:txBody>
                    <a:bodyPr/>
                    <a:lstStyle/>
                    <a:p>
                      <a:pPr algn="ctr" fontAlgn="b"/>
                      <a:r>
                        <a:rPr lang="nl-NL" sz="2000" b="0" i="0" u="none" strike="noStrike">
                          <a:solidFill>
                            <a:srgbClr val="000000"/>
                          </a:solidFill>
                          <a:latin typeface="Calibri"/>
                        </a:rPr>
                        <a:t>1,2</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nl-NL" sz="2000" b="0" i="0" u="none" strike="noStrike">
                          <a:solidFill>
                            <a:srgbClr val="000000"/>
                          </a:solidFill>
                          <a:latin typeface="Calibri"/>
                        </a:rPr>
                        <a:t>21,2</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293914">
                <a:tc>
                  <a:txBody>
                    <a:bodyPr/>
                    <a:lstStyle/>
                    <a:p>
                      <a:pPr algn="ctr" fontAlgn="b"/>
                      <a:r>
                        <a:rPr lang="nl-NL" sz="2000" b="0" i="0" u="none" strike="noStrike">
                          <a:solidFill>
                            <a:srgbClr val="000000"/>
                          </a:solidFill>
                          <a:latin typeface="Calibri"/>
                        </a:rPr>
                        <a:t>1,5</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nl-NL" sz="2000" b="0" i="0" u="none" strike="noStrike" dirty="0">
                          <a:solidFill>
                            <a:srgbClr val="000000"/>
                          </a:solidFill>
                          <a:latin typeface="Calibri"/>
                        </a:rPr>
                        <a:t>26,0</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15" name="Tekstvak 14"/>
          <p:cNvSpPr txBox="1"/>
          <p:nvPr/>
        </p:nvSpPr>
        <p:spPr>
          <a:xfrm>
            <a:off x="1295400" y="4876800"/>
            <a:ext cx="6858000" cy="461665"/>
          </a:xfrm>
          <a:prstGeom prst="rect">
            <a:avLst/>
          </a:prstGeom>
          <a:noFill/>
        </p:spPr>
        <p:txBody>
          <a:bodyPr wrap="square" rtlCol="0">
            <a:spAutoFit/>
          </a:bodyPr>
          <a:lstStyle/>
          <a:p>
            <a:pPr algn="ctr"/>
            <a:r>
              <a:rPr lang="nl-NL" sz="2400" dirty="0" smtClean="0"/>
              <a:t>v</a:t>
            </a:r>
            <a:r>
              <a:rPr lang="nl-NL" sz="2400" baseline="30000" dirty="0" smtClean="0"/>
              <a:t>2</a:t>
            </a:r>
            <a:r>
              <a:rPr lang="nl-NL" sz="2400" dirty="0" smtClean="0"/>
              <a:t>/h = 17,7 → v</a:t>
            </a:r>
            <a:r>
              <a:rPr lang="nl-NL" sz="2400" baseline="30000" dirty="0" smtClean="0"/>
              <a:t>2</a:t>
            </a:r>
            <a:r>
              <a:rPr lang="nl-NL" sz="2400" dirty="0" smtClean="0"/>
              <a:t> = 17,7h → v</a:t>
            </a:r>
            <a:r>
              <a:rPr lang="nl-NL" sz="2400" baseline="30000" dirty="0" smtClean="0"/>
              <a:t>2</a:t>
            </a:r>
            <a:r>
              <a:rPr lang="nl-NL" sz="2400" dirty="0" smtClean="0"/>
              <a:t> ≈ 2gh </a:t>
            </a:r>
            <a:endParaRPr lang="nl-NL" sz="2400" dirty="0"/>
          </a:p>
        </p:txBody>
      </p:sp>
      <p:pic>
        <p:nvPicPr>
          <p:cNvPr id="18" name="Picture 13"/>
          <p:cNvPicPr>
            <a:picLocks noChangeAspect="1" noChangeArrowheads="1"/>
          </p:cNvPicPr>
          <p:nvPr/>
        </p:nvPicPr>
        <p:blipFill>
          <a:blip r:embed="rId4" cstate="print"/>
          <a:srcRect/>
          <a:stretch>
            <a:fillRect/>
          </a:stretch>
        </p:blipFill>
        <p:spPr bwMode="auto">
          <a:xfrm>
            <a:off x="3760030" y="2059900"/>
            <a:ext cx="4581525" cy="2752725"/>
          </a:xfrm>
          <a:prstGeom prst="rect">
            <a:avLst/>
          </a:prstGeom>
          <a:noFill/>
        </p:spPr>
      </p:pic>
      <p:pic>
        <p:nvPicPr>
          <p:cNvPr id="17" name="Afbeelding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20"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21"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10</a:t>
            </a:fld>
            <a:endParaRPr lang="nl-NL" dirty="0"/>
          </a:p>
        </p:txBody>
      </p:sp>
      <p:sp>
        <p:nvSpPr>
          <p:cNvPr id="11" name="Text Box 7"/>
          <p:cNvSpPr txBox="1">
            <a:spLocks noChangeArrowheads="1"/>
          </p:cNvSpPr>
          <p:nvPr/>
        </p:nvSpPr>
        <p:spPr bwMode="auto">
          <a:xfrm>
            <a:off x="228600" y="1066800"/>
            <a:ext cx="8640000" cy="584775"/>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De achtbaan: hoogte </a:t>
            </a:r>
            <a:r>
              <a:rPr lang="nl-NL" sz="3200" dirty="0" err="1" smtClean="0">
                <a:latin typeface="Verdana" pitchFamily="34" charset="0"/>
              </a:rPr>
              <a:t>vs</a:t>
            </a:r>
            <a:r>
              <a:rPr lang="nl-NL" sz="3200" dirty="0" smtClean="0">
                <a:latin typeface="Verdana" pitchFamily="34" charset="0"/>
              </a:rPr>
              <a:t> snelheid</a:t>
            </a:r>
          </a:p>
        </p:txBody>
      </p:sp>
    </p:spTree>
    <p:extLst>
      <p:ext uri="{BB962C8B-B14F-4D97-AF65-F5344CB8AC3E}">
        <p14:creationId xmlns:p14="http://schemas.microsoft.com/office/powerpoint/2010/main" val="4232125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1372136"/>
            <a:ext cx="8640000" cy="6247864"/>
          </a:xfrm>
          <a:prstGeom prst="rect">
            <a:avLst/>
          </a:prstGeom>
          <a:noFill/>
          <a:ln w="9525">
            <a:noFill/>
            <a:miter lim="800000"/>
            <a:headEnd/>
            <a:tailEnd/>
          </a:ln>
        </p:spPr>
        <p:txBody>
          <a:bodyPr wrap="square">
            <a:spAutoFit/>
          </a:bodyPr>
          <a:lstStyle/>
          <a:p>
            <a:pPr algn="ctr">
              <a:spcBef>
                <a:spcPct val="50000"/>
              </a:spcBef>
            </a:pPr>
            <a:endParaRPr lang="nl-NL" sz="2400" dirty="0" smtClean="0"/>
          </a:p>
          <a:p>
            <a:pPr algn="ctr">
              <a:spcBef>
                <a:spcPct val="50000"/>
              </a:spcBef>
            </a:pPr>
            <a:r>
              <a:rPr lang="nl-NL" sz="2400" dirty="0" smtClean="0"/>
              <a:t>∑</a:t>
            </a:r>
            <a:r>
              <a:rPr lang="nl-NL" sz="2400" dirty="0" smtClean="0"/>
              <a:t>(</a:t>
            </a:r>
            <a:r>
              <a:rPr lang="nl-NL" sz="2400" dirty="0" err="1" smtClean="0"/>
              <a:t>m</a:t>
            </a:r>
            <a:r>
              <a:rPr lang="nl-NL" sz="2400" baseline="-25000" dirty="0" err="1" smtClean="0"/>
              <a:t>i</a:t>
            </a:r>
            <a:r>
              <a:rPr lang="nl-NL" sz="2400" dirty="0" err="1" smtClean="0"/>
              <a:t>∙h</a:t>
            </a:r>
            <a:r>
              <a:rPr lang="nl-NL" sz="2400" baseline="-25000" dirty="0" err="1" smtClean="0"/>
              <a:t>i</a:t>
            </a:r>
            <a:r>
              <a:rPr lang="nl-NL" sz="2400" dirty="0" smtClean="0"/>
              <a:t>)</a:t>
            </a:r>
            <a:r>
              <a:rPr lang="nl-NL" sz="2400" baseline="-25000" dirty="0" smtClean="0"/>
              <a:t>voor </a:t>
            </a:r>
            <a:r>
              <a:rPr lang="nl-NL" sz="2400" dirty="0" smtClean="0"/>
              <a:t>= ∑(</a:t>
            </a:r>
            <a:r>
              <a:rPr lang="nl-NL" sz="2400" dirty="0" err="1" smtClean="0"/>
              <a:t>m</a:t>
            </a:r>
            <a:r>
              <a:rPr lang="nl-NL" sz="2400" baseline="-25000" dirty="0" err="1" smtClean="0"/>
              <a:t>i</a:t>
            </a:r>
            <a:r>
              <a:rPr lang="nl-NL" sz="2400" dirty="0" err="1" smtClean="0"/>
              <a:t>∙h</a:t>
            </a:r>
            <a:r>
              <a:rPr lang="nl-NL" sz="2400" baseline="-25000" dirty="0" err="1" smtClean="0"/>
              <a:t>i</a:t>
            </a:r>
            <a:r>
              <a:rPr lang="nl-NL" sz="2400" dirty="0" smtClean="0"/>
              <a:t>)</a:t>
            </a:r>
            <a:r>
              <a:rPr lang="nl-NL" sz="2400" baseline="-25000" dirty="0" smtClean="0"/>
              <a:t>na</a:t>
            </a:r>
            <a:r>
              <a:rPr lang="nl-NL" sz="2400" dirty="0" smtClean="0"/>
              <a:t> en ∑(</a:t>
            </a:r>
            <a:r>
              <a:rPr lang="nl-NL" sz="2400" dirty="0" err="1" smtClean="0"/>
              <a:t>c</a:t>
            </a:r>
            <a:r>
              <a:rPr lang="nl-NL" sz="2400" baseline="-25000" dirty="0" err="1" smtClean="0"/>
              <a:t>i</a:t>
            </a:r>
            <a:r>
              <a:rPr lang="nl-NL" sz="2400" dirty="0" err="1" smtClean="0"/>
              <a:t>∙m</a:t>
            </a:r>
            <a:r>
              <a:rPr lang="nl-NL" sz="2400" baseline="-25000" dirty="0" err="1" smtClean="0"/>
              <a:t>i</a:t>
            </a:r>
            <a:r>
              <a:rPr lang="nl-NL" sz="2400" dirty="0" err="1" smtClean="0"/>
              <a:t>T</a:t>
            </a:r>
            <a:r>
              <a:rPr lang="nl-NL" sz="2400" baseline="-25000" dirty="0" err="1" smtClean="0"/>
              <a:t>i</a:t>
            </a:r>
            <a:r>
              <a:rPr lang="nl-NL" sz="2400" dirty="0" smtClean="0"/>
              <a:t>)</a:t>
            </a:r>
            <a:r>
              <a:rPr lang="nl-NL" sz="2400" baseline="-25000" dirty="0" smtClean="0"/>
              <a:t>voor </a:t>
            </a:r>
            <a:r>
              <a:rPr lang="nl-NL" sz="2400" dirty="0" smtClean="0"/>
              <a:t>= ∑(</a:t>
            </a:r>
            <a:r>
              <a:rPr lang="nl-NL" sz="2400" dirty="0" err="1" smtClean="0"/>
              <a:t>c</a:t>
            </a:r>
            <a:r>
              <a:rPr lang="nl-NL" sz="2400" baseline="-25000" dirty="0" err="1" smtClean="0"/>
              <a:t>i</a:t>
            </a:r>
            <a:r>
              <a:rPr lang="nl-NL" sz="2400" dirty="0" err="1" smtClean="0"/>
              <a:t>∙m</a:t>
            </a:r>
            <a:r>
              <a:rPr lang="nl-NL" sz="2400" baseline="-25000" dirty="0" err="1" smtClean="0"/>
              <a:t>i</a:t>
            </a:r>
            <a:r>
              <a:rPr lang="nl-NL" sz="2400" dirty="0" err="1" smtClean="0"/>
              <a:t>T</a:t>
            </a:r>
            <a:r>
              <a:rPr lang="nl-NL" sz="2400" baseline="-25000" dirty="0" err="1" smtClean="0"/>
              <a:t>i</a:t>
            </a:r>
            <a:r>
              <a:rPr lang="nl-NL" sz="2400" dirty="0" smtClean="0"/>
              <a:t>)</a:t>
            </a:r>
            <a:r>
              <a:rPr lang="nl-NL" sz="2400" baseline="-25000" dirty="0" smtClean="0"/>
              <a:t>na</a:t>
            </a:r>
            <a:endParaRPr lang="nl-NL" sz="2400" dirty="0" smtClean="0"/>
          </a:p>
          <a:p>
            <a:pPr algn="ctr">
              <a:spcBef>
                <a:spcPct val="50000"/>
              </a:spcBef>
            </a:pPr>
            <a:endParaRPr lang="nl-NL" sz="2400" baseline="-25000" dirty="0" smtClean="0"/>
          </a:p>
          <a:p>
            <a:pPr algn="ctr">
              <a:spcBef>
                <a:spcPct val="50000"/>
              </a:spcBef>
            </a:pPr>
            <a:r>
              <a:rPr lang="nl-NL" sz="2400" dirty="0" smtClean="0"/>
              <a:t>Mogelijke oplossingen:</a:t>
            </a:r>
          </a:p>
          <a:p>
            <a:pPr marL="457200" indent="-457200" algn="ctr">
              <a:buFont typeface="+mj-lt"/>
              <a:buAutoNum type="arabicPeriod"/>
            </a:pPr>
            <a:r>
              <a:rPr lang="nl-NL" sz="2400" dirty="0" smtClean="0"/>
              <a:t>∑(m</a:t>
            </a:r>
            <a:r>
              <a:rPr lang="nl-NL" sz="2400" baseline="-25000" dirty="0" smtClean="0"/>
              <a:t>i</a:t>
            </a:r>
            <a:r>
              <a:rPr lang="nl-NL" sz="2400" dirty="0" smtClean="0"/>
              <a:t>∙</a:t>
            </a:r>
            <a:r>
              <a:rPr lang="nl-NL" sz="2400" dirty="0" err="1" smtClean="0"/>
              <a:t>h</a:t>
            </a:r>
            <a:r>
              <a:rPr lang="nl-NL" sz="2400" baseline="-25000" dirty="0" err="1" smtClean="0"/>
              <a:t>i</a:t>
            </a:r>
            <a:r>
              <a:rPr lang="nl-NL" sz="2400" dirty="0" smtClean="0"/>
              <a:t>)</a:t>
            </a:r>
            <a:r>
              <a:rPr lang="nl-NL" sz="2400" baseline="-25000" dirty="0" smtClean="0"/>
              <a:t>voor </a:t>
            </a:r>
            <a:r>
              <a:rPr lang="nl-NL" sz="2400" dirty="0" smtClean="0"/>
              <a:t>+ ∑(</a:t>
            </a:r>
            <a:r>
              <a:rPr lang="nl-NL" sz="2400" dirty="0" err="1" smtClean="0"/>
              <a:t>c</a:t>
            </a:r>
            <a:r>
              <a:rPr lang="nl-NL" sz="2400" baseline="-25000" dirty="0" err="1" smtClean="0"/>
              <a:t>i</a:t>
            </a:r>
            <a:r>
              <a:rPr lang="nl-NL" sz="2400" dirty="0" smtClean="0"/>
              <a:t>∙</a:t>
            </a:r>
            <a:r>
              <a:rPr lang="nl-NL" sz="2400" dirty="0" err="1" smtClean="0"/>
              <a:t>m</a:t>
            </a:r>
            <a:r>
              <a:rPr lang="nl-NL" sz="2400" baseline="-25000" dirty="0" err="1" smtClean="0"/>
              <a:t>i</a:t>
            </a:r>
            <a:r>
              <a:rPr lang="nl-NL" sz="2400" dirty="0" err="1" smtClean="0"/>
              <a:t>T</a:t>
            </a:r>
            <a:r>
              <a:rPr lang="nl-NL" sz="2400" baseline="-25000" dirty="0" err="1" smtClean="0"/>
              <a:t>i</a:t>
            </a:r>
            <a:r>
              <a:rPr lang="nl-NL" sz="2400" dirty="0" smtClean="0"/>
              <a:t>)</a:t>
            </a:r>
            <a:r>
              <a:rPr lang="nl-NL" sz="2400" baseline="-25000" dirty="0" smtClean="0"/>
              <a:t>voor </a:t>
            </a:r>
            <a:r>
              <a:rPr lang="nl-NL" sz="2400" dirty="0" smtClean="0"/>
              <a:t>= ∑(m</a:t>
            </a:r>
            <a:r>
              <a:rPr lang="nl-NL" sz="2400" baseline="-25000" dirty="0" smtClean="0"/>
              <a:t>i</a:t>
            </a:r>
            <a:r>
              <a:rPr lang="nl-NL" sz="2400" dirty="0" smtClean="0"/>
              <a:t>∙</a:t>
            </a:r>
            <a:r>
              <a:rPr lang="nl-NL" sz="2400" dirty="0" err="1" smtClean="0"/>
              <a:t>h</a:t>
            </a:r>
            <a:r>
              <a:rPr lang="nl-NL" sz="2400" baseline="-25000" dirty="0" err="1" smtClean="0"/>
              <a:t>i</a:t>
            </a:r>
            <a:r>
              <a:rPr lang="nl-NL" sz="2400" dirty="0" smtClean="0"/>
              <a:t>)</a:t>
            </a:r>
            <a:r>
              <a:rPr lang="nl-NL" sz="2400" baseline="-25000" dirty="0" smtClean="0"/>
              <a:t>na</a:t>
            </a:r>
            <a:r>
              <a:rPr lang="nl-NL" sz="2400" dirty="0" smtClean="0"/>
              <a:t> + ∑(</a:t>
            </a:r>
            <a:r>
              <a:rPr lang="nl-NL" sz="2400" dirty="0" err="1" smtClean="0"/>
              <a:t>c</a:t>
            </a:r>
            <a:r>
              <a:rPr lang="nl-NL" sz="2400" baseline="-25000" dirty="0" err="1" smtClean="0"/>
              <a:t>i</a:t>
            </a:r>
            <a:r>
              <a:rPr lang="nl-NL" sz="2400" dirty="0" smtClean="0"/>
              <a:t>∙</a:t>
            </a:r>
            <a:r>
              <a:rPr lang="nl-NL" sz="2400" dirty="0" err="1" smtClean="0"/>
              <a:t>m</a:t>
            </a:r>
            <a:r>
              <a:rPr lang="nl-NL" sz="2400" baseline="-25000" dirty="0" err="1" smtClean="0"/>
              <a:t>i</a:t>
            </a:r>
            <a:r>
              <a:rPr lang="nl-NL" sz="2400" dirty="0" err="1" smtClean="0"/>
              <a:t>T</a:t>
            </a:r>
            <a:r>
              <a:rPr lang="nl-NL" sz="2400" baseline="-25000" dirty="0" err="1" smtClean="0"/>
              <a:t>i</a:t>
            </a:r>
            <a:r>
              <a:rPr lang="nl-NL" sz="2400" dirty="0" smtClean="0"/>
              <a:t>)</a:t>
            </a:r>
            <a:r>
              <a:rPr lang="nl-NL" sz="2400" baseline="-25000" dirty="0" smtClean="0"/>
              <a:t>na</a:t>
            </a:r>
            <a:endParaRPr lang="nl-NL" sz="2400" dirty="0" smtClean="0"/>
          </a:p>
          <a:p>
            <a:pPr marL="457200" indent="-457200" algn="ctr">
              <a:buFont typeface="+mj-lt"/>
              <a:buAutoNum type="arabicPeriod"/>
            </a:pPr>
            <a:r>
              <a:rPr lang="nl-NL" sz="2400" dirty="0" smtClean="0"/>
              <a:t>∑(m</a:t>
            </a:r>
            <a:r>
              <a:rPr lang="nl-NL" sz="2400" baseline="-25000" dirty="0" smtClean="0"/>
              <a:t>i</a:t>
            </a:r>
            <a:r>
              <a:rPr lang="nl-NL" sz="2400" dirty="0" smtClean="0"/>
              <a:t>∙</a:t>
            </a:r>
            <a:r>
              <a:rPr lang="nl-NL" sz="2400" dirty="0" err="1" smtClean="0"/>
              <a:t>h</a:t>
            </a:r>
            <a:r>
              <a:rPr lang="nl-NL" sz="2400" baseline="-25000" dirty="0" err="1" smtClean="0"/>
              <a:t>i</a:t>
            </a:r>
            <a:r>
              <a:rPr lang="nl-NL" sz="2400" dirty="0" smtClean="0"/>
              <a:t>)</a:t>
            </a:r>
            <a:r>
              <a:rPr lang="nl-NL" sz="2400" baseline="-25000" dirty="0" smtClean="0"/>
              <a:t>voor </a:t>
            </a:r>
            <a:r>
              <a:rPr lang="nl-NL" sz="2400" dirty="0" smtClean="0"/>
              <a:t>x ∑(</a:t>
            </a:r>
            <a:r>
              <a:rPr lang="nl-NL" sz="2400" dirty="0" err="1" smtClean="0"/>
              <a:t>c</a:t>
            </a:r>
            <a:r>
              <a:rPr lang="nl-NL" sz="2400" baseline="-25000" dirty="0" err="1" smtClean="0"/>
              <a:t>i</a:t>
            </a:r>
            <a:r>
              <a:rPr lang="nl-NL" sz="2400" dirty="0" smtClean="0"/>
              <a:t>∙</a:t>
            </a:r>
            <a:r>
              <a:rPr lang="nl-NL" sz="2400" dirty="0" err="1" smtClean="0"/>
              <a:t>m</a:t>
            </a:r>
            <a:r>
              <a:rPr lang="nl-NL" sz="2400" baseline="-25000" dirty="0" err="1" smtClean="0"/>
              <a:t>i</a:t>
            </a:r>
            <a:r>
              <a:rPr lang="nl-NL" sz="2400" dirty="0" err="1" smtClean="0"/>
              <a:t>T</a:t>
            </a:r>
            <a:r>
              <a:rPr lang="nl-NL" sz="2400" baseline="-25000" dirty="0" err="1" smtClean="0"/>
              <a:t>i</a:t>
            </a:r>
            <a:r>
              <a:rPr lang="nl-NL" sz="2400" dirty="0" smtClean="0"/>
              <a:t>)</a:t>
            </a:r>
            <a:r>
              <a:rPr lang="nl-NL" sz="2400" baseline="-25000" dirty="0" smtClean="0"/>
              <a:t>voor </a:t>
            </a:r>
            <a:r>
              <a:rPr lang="nl-NL" sz="2400" dirty="0" smtClean="0"/>
              <a:t>= ∑(m</a:t>
            </a:r>
            <a:r>
              <a:rPr lang="nl-NL" sz="2400" baseline="-25000" dirty="0" smtClean="0"/>
              <a:t>i</a:t>
            </a:r>
            <a:r>
              <a:rPr lang="nl-NL" sz="2400" dirty="0" smtClean="0"/>
              <a:t>∙</a:t>
            </a:r>
            <a:r>
              <a:rPr lang="nl-NL" sz="2400" dirty="0" err="1" smtClean="0"/>
              <a:t>h</a:t>
            </a:r>
            <a:r>
              <a:rPr lang="nl-NL" sz="2400" baseline="-25000" dirty="0" err="1" smtClean="0"/>
              <a:t>i</a:t>
            </a:r>
            <a:r>
              <a:rPr lang="nl-NL" sz="2400" dirty="0" smtClean="0"/>
              <a:t>)</a:t>
            </a:r>
            <a:r>
              <a:rPr lang="nl-NL" sz="2400" baseline="-25000" dirty="0" smtClean="0"/>
              <a:t>na</a:t>
            </a:r>
            <a:r>
              <a:rPr lang="nl-NL" sz="2400" dirty="0" smtClean="0"/>
              <a:t> x ∑(</a:t>
            </a:r>
            <a:r>
              <a:rPr lang="nl-NL" sz="2400" dirty="0" err="1" smtClean="0"/>
              <a:t>c</a:t>
            </a:r>
            <a:r>
              <a:rPr lang="nl-NL" sz="2400" baseline="-25000" dirty="0" err="1" smtClean="0"/>
              <a:t>i</a:t>
            </a:r>
            <a:r>
              <a:rPr lang="nl-NL" sz="2400" dirty="0" smtClean="0"/>
              <a:t>∙</a:t>
            </a:r>
            <a:r>
              <a:rPr lang="nl-NL" sz="2400" dirty="0" err="1" smtClean="0"/>
              <a:t>m</a:t>
            </a:r>
            <a:r>
              <a:rPr lang="nl-NL" sz="2400" baseline="-25000" dirty="0" err="1" smtClean="0"/>
              <a:t>i</a:t>
            </a:r>
            <a:r>
              <a:rPr lang="nl-NL" sz="2400" dirty="0" err="1" smtClean="0"/>
              <a:t>T</a:t>
            </a:r>
            <a:r>
              <a:rPr lang="nl-NL" sz="2400" baseline="-25000" dirty="0" err="1" smtClean="0"/>
              <a:t>i</a:t>
            </a:r>
            <a:r>
              <a:rPr lang="nl-NL" sz="2400" dirty="0" smtClean="0"/>
              <a:t>)</a:t>
            </a:r>
            <a:r>
              <a:rPr lang="nl-NL" sz="2400" baseline="-25000" dirty="0" smtClean="0"/>
              <a:t>na</a:t>
            </a:r>
          </a:p>
          <a:p>
            <a:pPr algn="ctr"/>
            <a:endParaRPr lang="nl-NL" sz="2400" baseline="-25000" dirty="0" smtClean="0"/>
          </a:p>
          <a:p>
            <a:pPr algn="ctr"/>
            <a:endParaRPr lang="nl-NL" sz="2400" baseline="-25000" dirty="0" smtClean="0"/>
          </a:p>
          <a:p>
            <a:pPr algn="ctr"/>
            <a:r>
              <a:rPr lang="nl-NL" sz="2400" dirty="0" smtClean="0"/>
              <a:t>Aan welke voorwaarden moeten de termen in de samengestelde wet voldoen?</a:t>
            </a:r>
          </a:p>
          <a:p>
            <a:pPr algn="ctr"/>
            <a:r>
              <a:rPr lang="nl-NL" sz="2400" dirty="0" smtClean="0"/>
              <a:t>Met welk experiment valt de samengestelde wet te toetsen?</a:t>
            </a:r>
          </a:p>
          <a:p>
            <a:pPr algn="ctr">
              <a:spcBef>
                <a:spcPct val="50000"/>
              </a:spcBef>
            </a:pPr>
            <a:endParaRPr lang="nl-NL" sz="3200" baseline="-25000" dirty="0" smtClean="0"/>
          </a:p>
          <a:p>
            <a:pPr algn="ctr">
              <a:spcBef>
                <a:spcPct val="50000"/>
              </a:spcBef>
            </a:pPr>
            <a:endParaRPr lang="nl-NL" sz="3200" dirty="0" smtClean="0">
              <a:latin typeface="Verdana" pitchFamily="34" charset="0"/>
            </a:endParaRPr>
          </a:p>
          <a:p>
            <a:pPr algn="ctr">
              <a:spcBef>
                <a:spcPct val="50000"/>
              </a:spcBef>
            </a:pPr>
            <a:endParaRPr lang="nl-NL" sz="3200" dirty="0" smtClean="0">
              <a:latin typeface="Verdana" pitchFamily="34" charset="0"/>
            </a:endParaRPr>
          </a:p>
        </p:txBody>
      </p:sp>
      <p:pic>
        <p:nvPicPr>
          <p:cNvPr id="11" name="Afbeelding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2"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4"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11</a:t>
            </a:fld>
            <a:endParaRPr lang="nl-NL" dirty="0"/>
          </a:p>
        </p:txBody>
      </p:sp>
      <p:sp>
        <p:nvSpPr>
          <p:cNvPr id="7" name="Text Box 7"/>
          <p:cNvSpPr txBox="1">
            <a:spLocks noChangeArrowheads="1"/>
          </p:cNvSpPr>
          <p:nvPr/>
        </p:nvSpPr>
        <p:spPr bwMode="auto">
          <a:xfrm>
            <a:off x="228600" y="1219200"/>
            <a:ext cx="8640000" cy="584775"/>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Combineren gevonden </a:t>
            </a:r>
            <a:r>
              <a:rPr lang="nl-NL" sz="3200" dirty="0" smtClean="0">
                <a:latin typeface="Verdana" pitchFamily="34" charset="0"/>
              </a:rPr>
              <a:t>wetten</a:t>
            </a:r>
            <a:endParaRPr lang="nl-NL" sz="2400" baseline="30000" dirty="0"/>
          </a:p>
        </p:txBody>
      </p:sp>
    </p:spTree>
    <p:extLst>
      <p:ext uri="{BB962C8B-B14F-4D97-AF65-F5344CB8AC3E}">
        <p14:creationId xmlns:p14="http://schemas.microsoft.com/office/powerpoint/2010/main" val="4232125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ChangeArrowheads="1"/>
          </p:cNvSpPr>
          <p:nvPr/>
        </p:nvSpPr>
        <p:spPr bwMode="auto">
          <a:xfrm>
            <a:off x="228600" y="1219200"/>
            <a:ext cx="8640000" cy="1046440"/>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Combineren gevonden wetten</a:t>
            </a:r>
          </a:p>
          <a:p>
            <a:pPr algn="ctr">
              <a:spcBef>
                <a:spcPct val="50000"/>
              </a:spcBef>
            </a:pPr>
            <a:r>
              <a:rPr lang="nl-NL" sz="2000" dirty="0" smtClean="0"/>
              <a:t>proeven van Joule</a:t>
            </a:r>
            <a:endParaRPr lang="nl-NL" sz="2400" baseline="30000" dirty="0"/>
          </a:p>
        </p:txBody>
      </p:sp>
      <p:pic>
        <p:nvPicPr>
          <p:cNvPr id="6" name="Afbeelding 5" descr="IMG_408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2667000"/>
            <a:ext cx="4267200" cy="3200400"/>
          </a:xfrm>
          <a:prstGeom prst="rect">
            <a:avLst/>
          </a:prstGeom>
        </p:spPr>
      </p:pic>
      <p:pic>
        <p:nvPicPr>
          <p:cNvPr id="7" name="Afbeelding 6" descr="IMG_408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1600" y="2647950"/>
            <a:ext cx="4243800" cy="3182850"/>
          </a:xfrm>
          <a:prstGeom prst="rect">
            <a:avLst/>
          </a:prstGeom>
        </p:spPr>
      </p:pic>
      <p:pic>
        <p:nvPicPr>
          <p:cNvPr id="10" name="Afbeelding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pic>
        <p:nvPicPr>
          <p:cNvPr id="15" name="Afbeelding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6"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7"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12</a:t>
            </a:fld>
            <a:endParaRPr lang="nl-NL"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ChangeArrowheads="1"/>
          </p:cNvSpPr>
          <p:nvPr/>
        </p:nvSpPr>
        <p:spPr bwMode="auto">
          <a:xfrm>
            <a:off x="228600" y="1219200"/>
            <a:ext cx="8640000" cy="584775"/>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Combineren gevonden wetten</a:t>
            </a:r>
          </a:p>
        </p:txBody>
      </p:sp>
      <p:pic>
        <p:nvPicPr>
          <p:cNvPr id="10" name="Afbeelding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11" name="Text Box 7"/>
          <p:cNvSpPr txBox="1">
            <a:spLocks noChangeArrowheads="1"/>
          </p:cNvSpPr>
          <p:nvPr/>
        </p:nvSpPr>
        <p:spPr bwMode="auto">
          <a:xfrm>
            <a:off x="228600" y="5405735"/>
            <a:ext cx="8640000" cy="461665"/>
          </a:xfrm>
          <a:prstGeom prst="rect">
            <a:avLst/>
          </a:prstGeom>
          <a:noFill/>
          <a:ln w="9525">
            <a:noFill/>
            <a:miter lim="800000"/>
            <a:headEnd/>
            <a:tailEnd/>
          </a:ln>
        </p:spPr>
        <p:txBody>
          <a:bodyPr wrap="square">
            <a:spAutoFit/>
          </a:bodyPr>
          <a:lstStyle/>
          <a:p>
            <a:pPr algn="ctr">
              <a:spcBef>
                <a:spcPct val="50000"/>
              </a:spcBef>
            </a:pPr>
            <a:r>
              <a:rPr lang="nl-NL" sz="2400" dirty="0" smtClean="0"/>
              <a:t>(m</a:t>
            </a:r>
            <a:r>
              <a:rPr lang="nl-NL" sz="2400" baseline="-25000" dirty="0" smtClean="0"/>
              <a:t>1</a:t>
            </a:r>
            <a:r>
              <a:rPr lang="nl-NL" sz="2400" dirty="0" smtClean="0"/>
              <a:t>∙(-∆h</a:t>
            </a:r>
            <a:r>
              <a:rPr lang="nl-NL" sz="2400" baseline="-25000" dirty="0" smtClean="0"/>
              <a:t>1</a:t>
            </a:r>
            <a:r>
              <a:rPr lang="nl-NL" sz="2400" dirty="0" smtClean="0"/>
              <a:t>))/(m</a:t>
            </a:r>
            <a:r>
              <a:rPr lang="nl-NL" sz="2400" baseline="-25000" dirty="0" smtClean="0"/>
              <a:t>2</a:t>
            </a:r>
            <a:r>
              <a:rPr lang="nl-NL" sz="2400" dirty="0" smtClean="0"/>
              <a:t>∙c</a:t>
            </a:r>
            <a:r>
              <a:rPr lang="nl-NL" sz="2400" baseline="-25000" dirty="0" smtClean="0"/>
              <a:t>2</a:t>
            </a:r>
            <a:r>
              <a:rPr lang="nl-NL" sz="2400" dirty="0" smtClean="0"/>
              <a:t>∙∆T</a:t>
            </a:r>
            <a:r>
              <a:rPr lang="nl-NL" sz="2400" baseline="-25000" dirty="0" smtClean="0"/>
              <a:t>2</a:t>
            </a:r>
            <a:r>
              <a:rPr lang="nl-NL" sz="2400" dirty="0" smtClean="0"/>
              <a:t>) = 426 m/K</a:t>
            </a:r>
            <a:endParaRPr lang="nl-NL" sz="3200" dirty="0" smtClean="0">
              <a:latin typeface="Verdana" pitchFamily="34" charset="0"/>
            </a:endParaRPr>
          </a:p>
        </p:txBody>
      </p:sp>
      <p:pic>
        <p:nvPicPr>
          <p:cNvPr id="15" name="Afbeelding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6"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7"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13</a:t>
            </a:fld>
            <a:endParaRPr lang="nl-NL" dirty="0"/>
          </a:p>
        </p:txBody>
      </p:sp>
      <p:pic>
        <p:nvPicPr>
          <p:cNvPr id="2" name="Proef van Jou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05299" y="1803975"/>
            <a:ext cx="4528901" cy="339667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381000" y="4800600"/>
            <a:ext cx="8305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1219200"/>
            <a:ext cx="8640000" cy="4139595"/>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Combineren gevonden wetten</a:t>
            </a:r>
          </a:p>
          <a:p>
            <a:pPr algn="ctr">
              <a:spcBef>
                <a:spcPct val="50000"/>
              </a:spcBef>
            </a:pPr>
            <a:r>
              <a:rPr lang="nl-NL" sz="2400" dirty="0" smtClean="0"/>
              <a:t>Vanuit het experiment:</a:t>
            </a:r>
          </a:p>
          <a:p>
            <a:pPr algn="ctr">
              <a:spcBef>
                <a:spcPct val="50000"/>
              </a:spcBef>
            </a:pPr>
            <a:endParaRPr lang="nl-NL" sz="1000" dirty="0" smtClean="0"/>
          </a:p>
          <a:p>
            <a:pPr algn="ctr">
              <a:spcBef>
                <a:spcPct val="50000"/>
              </a:spcBef>
            </a:pPr>
            <a:r>
              <a:rPr lang="nl-NL" sz="2400" dirty="0" smtClean="0"/>
              <a:t>(m</a:t>
            </a:r>
            <a:r>
              <a:rPr lang="nl-NL" sz="2400" baseline="-25000" dirty="0" smtClean="0"/>
              <a:t>1</a:t>
            </a:r>
            <a:r>
              <a:rPr lang="nl-NL" sz="2400" dirty="0" smtClean="0"/>
              <a:t>∙(-∆h</a:t>
            </a:r>
            <a:r>
              <a:rPr lang="nl-NL" sz="2400" baseline="-25000" dirty="0" smtClean="0"/>
              <a:t>1</a:t>
            </a:r>
            <a:r>
              <a:rPr lang="nl-NL" sz="2400" dirty="0" smtClean="0"/>
              <a:t>))/(m</a:t>
            </a:r>
            <a:r>
              <a:rPr lang="nl-NL" sz="2400" baseline="-25000" dirty="0" smtClean="0"/>
              <a:t>2</a:t>
            </a:r>
            <a:r>
              <a:rPr lang="nl-NL" sz="2400" dirty="0" smtClean="0"/>
              <a:t>∙c</a:t>
            </a:r>
            <a:r>
              <a:rPr lang="nl-NL" sz="2400" baseline="-25000" dirty="0" smtClean="0"/>
              <a:t>2</a:t>
            </a:r>
            <a:r>
              <a:rPr lang="nl-NL" sz="2400" dirty="0" smtClean="0"/>
              <a:t>∙∆T</a:t>
            </a:r>
            <a:r>
              <a:rPr lang="nl-NL" sz="2400" baseline="-25000" dirty="0" smtClean="0"/>
              <a:t>2</a:t>
            </a:r>
            <a:r>
              <a:rPr lang="nl-NL" sz="2400" dirty="0" smtClean="0"/>
              <a:t>) = 426 m/K</a:t>
            </a:r>
          </a:p>
          <a:p>
            <a:pPr algn="ctr">
              <a:spcBef>
                <a:spcPct val="50000"/>
              </a:spcBef>
            </a:pPr>
            <a:endParaRPr lang="nl-NL" sz="2400" dirty="0" smtClean="0"/>
          </a:p>
          <a:p>
            <a:pPr algn="ctr">
              <a:spcBef>
                <a:spcPct val="50000"/>
              </a:spcBef>
            </a:pPr>
            <a:r>
              <a:rPr lang="nl-NL" sz="2400" dirty="0" smtClean="0"/>
              <a:t>m</a:t>
            </a:r>
            <a:r>
              <a:rPr lang="nl-NL" sz="2400" baseline="-25000" dirty="0" smtClean="0"/>
              <a:t>1</a:t>
            </a:r>
            <a:r>
              <a:rPr lang="nl-NL" sz="2400" dirty="0"/>
              <a:t>∙</a:t>
            </a:r>
            <a:r>
              <a:rPr lang="nl-NL" sz="2400" dirty="0" smtClean="0"/>
              <a:t>(-h</a:t>
            </a:r>
            <a:r>
              <a:rPr lang="nl-NL" sz="2400" baseline="-25000" dirty="0" smtClean="0"/>
              <a:t>1,eind</a:t>
            </a:r>
            <a:r>
              <a:rPr lang="nl-NL" sz="2400" dirty="0" smtClean="0"/>
              <a:t>+</a:t>
            </a:r>
            <a:r>
              <a:rPr lang="nl-NL" sz="2400" dirty="0"/>
              <a:t> </a:t>
            </a:r>
            <a:r>
              <a:rPr lang="nl-NL" sz="2400" dirty="0" smtClean="0"/>
              <a:t>h</a:t>
            </a:r>
            <a:r>
              <a:rPr lang="nl-NL" sz="2400" baseline="-25000" dirty="0" smtClean="0"/>
              <a:t>1,begin</a:t>
            </a:r>
            <a:r>
              <a:rPr lang="nl-NL" sz="2400" dirty="0" smtClean="0"/>
              <a:t>) </a:t>
            </a:r>
            <a:r>
              <a:rPr lang="nl-NL" sz="2400" dirty="0"/>
              <a:t>= </a:t>
            </a:r>
            <a:r>
              <a:rPr lang="nl-NL" sz="2400" dirty="0" smtClean="0"/>
              <a:t>426∙m</a:t>
            </a:r>
            <a:r>
              <a:rPr lang="nl-NL" sz="2400" baseline="-25000" dirty="0" smtClean="0"/>
              <a:t>2</a:t>
            </a:r>
            <a:r>
              <a:rPr lang="nl-NL" sz="2400" dirty="0"/>
              <a:t>∙c</a:t>
            </a:r>
            <a:r>
              <a:rPr lang="nl-NL" sz="2400" baseline="-25000" dirty="0"/>
              <a:t>2</a:t>
            </a:r>
            <a:r>
              <a:rPr lang="nl-NL" sz="2400" dirty="0" smtClean="0"/>
              <a:t>∙(T</a:t>
            </a:r>
            <a:r>
              <a:rPr lang="nl-NL" sz="2400" baseline="-25000" dirty="0" smtClean="0"/>
              <a:t>2,eind</a:t>
            </a:r>
            <a:r>
              <a:rPr lang="nl-NL" sz="2400" dirty="0" smtClean="0"/>
              <a:t> - T</a:t>
            </a:r>
            <a:r>
              <a:rPr lang="nl-NL" sz="2400" baseline="-25000" dirty="0" smtClean="0"/>
              <a:t>2,begin</a:t>
            </a:r>
            <a:r>
              <a:rPr lang="nl-NL" sz="2400" dirty="0" smtClean="0"/>
              <a:t>)</a:t>
            </a:r>
          </a:p>
          <a:p>
            <a:pPr algn="ctr">
              <a:spcBef>
                <a:spcPct val="50000"/>
              </a:spcBef>
            </a:pPr>
            <a:endParaRPr lang="nl-NL" sz="2400" dirty="0">
              <a:latin typeface="Verdana" pitchFamily="34" charset="0"/>
            </a:endParaRPr>
          </a:p>
          <a:p>
            <a:pPr algn="ctr">
              <a:spcBef>
                <a:spcPct val="50000"/>
              </a:spcBef>
            </a:pPr>
            <a:r>
              <a:rPr lang="nl-NL" sz="2400" dirty="0"/>
              <a:t>m</a:t>
            </a:r>
            <a:r>
              <a:rPr lang="nl-NL" sz="2400" baseline="-25000" dirty="0"/>
              <a:t>1</a:t>
            </a:r>
            <a:r>
              <a:rPr lang="nl-NL" sz="2400" dirty="0" smtClean="0"/>
              <a:t>∙h</a:t>
            </a:r>
            <a:r>
              <a:rPr lang="nl-NL" sz="2400" baseline="-25000" dirty="0" smtClean="0"/>
              <a:t>1,begin</a:t>
            </a:r>
            <a:r>
              <a:rPr lang="nl-NL" sz="2400" dirty="0" smtClean="0"/>
              <a:t> + </a:t>
            </a:r>
            <a:r>
              <a:rPr lang="nl-NL" sz="2400" dirty="0"/>
              <a:t>426∙m</a:t>
            </a:r>
            <a:r>
              <a:rPr lang="nl-NL" sz="2400" baseline="-25000" dirty="0"/>
              <a:t>2</a:t>
            </a:r>
            <a:r>
              <a:rPr lang="nl-NL" sz="2400" dirty="0"/>
              <a:t>∙c</a:t>
            </a:r>
            <a:r>
              <a:rPr lang="nl-NL" sz="2400" baseline="-25000" dirty="0"/>
              <a:t>2</a:t>
            </a:r>
            <a:r>
              <a:rPr lang="nl-NL" sz="2400" dirty="0" smtClean="0"/>
              <a:t>∙T</a:t>
            </a:r>
            <a:r>
              <a:rPr lang="nl-NL" sz="2400" baseline="-25000" dirty="0" smtClean="0"/>
              <a:t>2,begin </a:t>
            </a:r>
            <a:r>
              <a:rPr lang="nl-NL" sz="2400" dirty="0" smtClean="0"/>
              <a:t>= </a:t>
            </a:r>
            <a:r>
              <a:rPr lang="nl-NL" sz="2400" dirty="0"/>
              <a:t>m</a:t>
            </a:r>
            <a:r>
              <a:rPr lang="nl-NL" sz="2400" baseline="-25000" dirty="0"/>
              <a:t>1</a:t>
            </a:r>
            <a:r>
              <a:rPr lang="nl-NL" sz="2400" dirty="0"/>
              <a:t>∙</a:t>
            </a:r>
            <a:r>
              <a:rPr lang="nl-NL" sz="2400" dirty="0" smtClean="0"/>
              <a:t>h</a:t>
            </a:r>
            <a:r>
              <a:rPr lang="nl-NL" sz="2400" baseline="-25000" dirty="0" smtClean="0"/>
              <a:t>1,eind</a:t>
            </a:r>
            <a:r>
              <a:rPr lang="nl-NL" sz="2400" dirty="0" smtClean="0"/>
              <a:t> </a:t>
            </a:r>
            <a:r>
              <a:rPr lang="nl-NL" sz="2400" dirty="0"/>
              <a:t>+ </a:t>
            </a:r>
            <a:r>
              <a:rPr lang="nl-NL" sz="2400" dirty="0" smtClean="0"/>
              <a:t>426</a:t>
            </a:r>
            <a:r>
              <a:rPr lang="nl-NL" sz="2400" dirty="0"/>
              <a:t>∙m</a:t>
            </a:r>
            <a:r>
              <a:rPr lang="nl-NL" sz="2400" baseline="-25000" dirty="0"/>
              <a:t>2</a:t>
            </a:r>
            <a:r>
              <a:rPr lang="nl-NL" sz="2400" dirty="0"/>
              <a:t>∙c</a:t>
            </a:r>
            <a:r>
              <a:rPr lang="nl-NL" sz="2400" baseline="-25000" dirty="0"/>
              <a:t>2</a:t>
            </a:r>
            <a:r>
              <a:rPr lang="nl-NL" sz="2400" dirty="0" smtClean="0"/>
              <a:t>∙T</a:t>
            </a:r>
            <a:r>
              <a:rPr lang="nl-NL" sz="2400" baseline="-25000" dirty="0" smtClean="0"/>
              <a:t>2,eind</a:t>
            </a:r>
          </a:p>
        </p:txBody>
      </p:sp>
      <p:pic>
        <p:nvPicPr>
          <p:cNvPr id="11" name="Afbeelding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2"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4"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14</a:t>
            </a:fld>
            <a:endParaRPr lang="nl-NL" dirty="0"/>
          </a:p>
        </p:txBody>
      </p:sp>
    </p:spTree>
    <p:extLst>
      <p:ext uri="{BB962C8B-B14F-4D97-AF65-F5344CB8AC3E}">
        <p14:creationId xmlns:p14="http://schemas.microsoft.com/office/powerpoint/2010/main" val="2925004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990600" y="4648200"/>
            <a:ext cx="7086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1219200"/>
            <a:ext cx="8640000" cy="4324261"/>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Combineren gevonden wetten</a:t>
            </a:r>
          </a:p>
          <a:p>
            <a:pPr algn="ctr">
              <a:spcBef>
                <a:spcPct val="50000"/>
              </a:spcBef>
            </a:pPr>
            <a:r>
              <a:rPr lang="nl-NL" sz="2400" dirty="0" smtClean="0"/>
              <a:t>Vanuit de theorie:</a:t>
            </a:r>
          </a:p>
          <a:p>
            <a:pPr algn="ctr">
              <a:spcBef>
                <a:spcPct val="50000"/>
              </a:spcBef>
            </a:pPr>
            <a:endParaRPr lang="nl-NL" sz="1000" dirty="0" smtClean="0"/>
          </a:p>
          <a:p>
            <a:pPr algn="ctr"/>
            <a:r>
              <a:rPr lang="nl-NL" sz="2400" dirty="0" smtClean="0"/>
              <a:t>m</a:t>
            </a:r>
            <a:r>
              <a:rPr lang="nl-NL" sz="2400" baseline="-25000" dirty="0" smtClean="0"/>
              <a:t>1</a:t>
            </a:r>
            <a:r>
              <a:rPr lang="nl-NL" sz="2400" dirty="0" smtClean="0">
                <a:sym typeface="Symbol"/>
              </a:rPr>
              <a:t></a:t>
            </a:r>
            <a:r>
              <a:rPr lang="nl-NL" sz="2400" dirty="0" smtClean="0"/>
              <a:t>h</a:t>
            </a:r>
            <a:r>
              <a:rPr lang="nl-NL" sz="2400" baseline="-25000" dirty="0" smtClean="0"/>
              <a:t>1, begin</a:t>
            </a:r>
            <a:r>
              <a:rPr lang="nl-NL" sz="2400" dirty="0" smtClean="0"/>
              <a:t> </a:t>
            </a:r>
            <a:r>
              <a:rPr lang="nl-NL" sz="2400" dirty="0" smtClean="0">
                <a:solidFill>
                  <a:srgbClr val="0070C0"/>
                </a:solidFill>
              </a:rPr>
              <a:t>+ m</a:t>
            </a:r>
            <a:r>
              <a:rPr lang="nl-NL" sz="2400" baseline="-25000" dirty="0" smtClean="0">
                <a:solidFill>
                  <a:srgbClr val="0070C0"/>
                </a:solidFill>
              </a:rPr>
              <a:t>2</a:t>
            </a:r>
            <a:r>
              <a:rPr lang="nl-NL" sz="2400" dirty="0" smtClean="0">
                <a:solidFill>
                  <a:srgbClr val="0070C0"/>
                </a:solidFill>
                <a:sym typeface="Symbol"/>
              </a:rPr>
              <a:t></a:t>
            </a:r>
            <a:r>
              <a:rPr lang="nl-NL" sz="2400" dirty="0" smtClean="0">
                <a:solidFill>
                  <a:srgbClr val="0070C0"/>
                </a:solidFill>
              </a:rPr>
              <a:t>h</a:t>
            </a:r>
            <a:r>
              <a:rPr lang="nl-NL" sz="2400" baseline="-25000" dirty="0" smtClean="0">
                <a:solidFill>
                  <a:srgbClr val="0070C0"/>
                </a:solidFill>
              </a:rPr>
              <a:t>2,begin</a:t>
            </a:r>
            <a:r>
              <a:rPr lang="nl-NL" sz="2400" dirty="0" smtClean="0">
                <a:solidFill>
                  <a:srgbClr val="0070C0"/>
                </a:solidFill>
              </a:rPr>
              <a:t> </a:t>
            </a:r>
            <a:r>
              <a:rPr lang="nl-NL" sz="2400" dirty="0" smtClean="0">
                <a:solidFill>
                  <a:srgbClr val="FF0000"/>
                </a:solidFill>
              </a:rPr>
              <a:t>+ c</a:t>
            </a:r>
            <a:r>
              <a:rPr lang="nl-NL" sz="2400" baseline="-25000" dirty="0" smtClean="0">
                <a:solidFill>
                  <a:srgbClr val="FF0000"/>
                </a:solidFill>
              </a:rPr>
              <a:t>1</a:t>
            </a:r>
            <a:r>
              <a:rPr lang="nl-NL" sz="2400" dirty="0" smtClean="0">
                <a:solidFill>
                  <a:srgbClr val="FF0000"/>
                </a:solidFill>
                <a:sym typeface="Symbol"/>
              </a:rPr>
              <a:t></a:t>
            </a:r>
            <a:r>
              <a:rPr lang="nl-NL" sz="2400" dirty="0" smtClean="0">
                <a:solidFill>
                  <a:srgbClr val="FF0000"/>
                </a:solidFill>
              </a:rPr>
              <a:t>m</a:t>
            </a:r>
            <a:r>
              <a:rPr lang="nl-NL" sz="2400" baseline="-25000" dirty="0" smtClean="0">
                <a:solidFill>
                  <a:srgbClr val="FF0000"/>
                </a:solidFill>
              </a:rPr>
              <a:t>1</a:t>
            </a:r>
            <a:r>
              <a:rPr lang="nl-NL" sz="2400" dirty="0" smtClean="0">
                <a:solidFill>
                  <a:srgbClr val="FF0000"/>
                </a:solidFill>
                <a:sym typeface="Symbol"/>
              </a:rPr>
              <a:t></a:t>
            </a:r>
            <a:r>
              <a:rPr lang="nl-NL" sz="2400" dirty="0" smtClean="0">
                <a:solidFill>
                  <a:srgbClr val="FF0000"/>
                </a:solidFill>
              </a:rPr>
              <a:t>T</a:t>
            </a:r>
            <a:r>
              <a:rPr lang="nl-NL" sz="2400" baseline="-25000" dirty="0" smtClean="0">
                <a:solidFill>
                  <a:srgbClr val="FF0000"/>
                </a:solidFill>
              </a:rPr>
              <a:t>1,begin</a:t>
            </a:r>
            <a:r>
              <a:rPr lang="nl-NL" sz="2400" dirty="0" smtClean="0">
                <a:solidFill>
                  <a:srgbClr val="FF0000"/>
                </a:solidFill>
              </a:rPr>
              <a:t> </a:t>
            </a:r>
            <a:r>
              <a:rPr lang="nl-NL" sz="2400" dirty="0" smtClean="0"/>
              <a:t>+ c</a:t>
            </a:r>
            <a:r>
              <a:rPr lang="nl-NL" sz="2400" baseline="-25000" dirty="0" smtClean="0"/>
              <a:t>2</a:t>
            </a:r>
            <a:r>
              <a:rPr lang="nl-NL" sz="2400" dirty="0" smtClean="0">
                <a:sym typeface="Symbol"/>
              </a:rPr>
              <a:t></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2,begin</a:t>
            </a:r>
            <a:r>
              <a:rPr lang="nl-NL" sz="2400" dirty="0" smtClean="0"/>
              <a:t> =</a:t>
            </a:r>
          </a:p>
          <a:p>
            <a:pPr algn="ctr"/>
            <a:r>
              <a:rPr lang="nl-NL" sz="2400" dirty="0" smtClean="0"/>
              <a:t> m</a:t>
            </a:r>
            <a:r>
              <a:rPr lang="nl-NL" sz="2400" baseline="-25000" dirty="0" smtClean="0"/>
              <a:t>1</a:t>
            </a:r>
            <a:r>
              <a:rPr lang="nl-NL" sz="2400" dirty="0" smtClean="0">
                <a:sym typeface="Symbol"/>
              </a:rPr>
              <a:t></a:t>
            </a:r>
            <a:r>
              <a:rPr lang="nl-NL" sz="2400" dirty="0" smtClean="0"/>
              <a:t>h</a:t>
            </a:r>
            <a:r>
              <a:rPr lang="nl-NL" sz="2400" baseline="-25000" dirty="0" smtClean="0"/>
              <a:t>1, eind</a:t>
            </a:r>
            <a:r>
              <a:rPr lang="nl-NL" sz="2400" dirty="0" smtClean="0"/>
              <a:t> </a:t>
            </a:r>
            <a:r>
              <a:rPr lang="nl-NL" sz="2400" dirty="0" smtClean="0">
                <a:solidFill>
                  <a:srgbClr val="0070C0"/>
                </a:solidFill>
              </a:rPr>
              <a:t>+ m</a:t>
            </a:r>
            <a:r>
              <a:rPr lang="nl-NL" sz="2400" baseline="-25000" dirty="0" smtClean="0">
                <a:solidFill>
                  <a:srgbClr val="0070C0"/>
                </a:solidFill>
              </a:rPr>
              <a:t>2</a:t>
            </a:r>
            <a:r>
              <a:rPr lang="nl-NL" sz="2400" dirty="0" smtClean="0">
                <a:solidFill>
                  <a:srgbClr val="0070C0"/>
                </a:solidFill>
                <a:sym typeface="Symbol"/>
              </a:rPr>
              <a:t></a:t>
            </a:r>
            <a:r>
              <a:rPr lang="nl-NL" sz="2400" dirty="0" smtClean="0">
                <a:solidFill>
                  <a:srgbClr val="0070C0"/>
                </a:solidFill>
              </a:rPr>
              <a:t>h</a:t>
            </a:r>
            <a:r>
              <a:rPr lang="nl-NL" sz="2400" baseline="-25000" dirty="0" smtClean="0">
                <a:solidFill>
                  <a:srgbClr val="0070C0"/>
                </a:solidFill>
              </a:rPr>
              <a:t>2,eind</a:t>
            </a:r>
            <a:r>
              <a:rPr lang="nl-NL" sz="2400" dirty="0" smtClean="0"/>
              <a:t> </a:t>
            </a:r>
            <a:r>
              <a:rPr lang="nl-NL" sz="2400" dirty="0" smtClean="0">
                <a:solidFill>
                  <a:srgbClr val="FF0000"/>
                </a:solidFill>
              </a:rPr>
              <a:t>+</a:t>
            </a:r>
            <a:r>
              <a:rPr lang="nl-NL" sz="2400" dirty="0" smtClean="0"/>
              <a:t> </a:t>
            </a:r>
            <a:r>
              <a:rPr lang="nl-NL" sz="2400" dirty="0" smtClean="0">
                <a:solidFill>
                  <a:srgbClr val="FF0000"/>
                </a:solidFill>
              </a:rPr>
              <a:t>c</a:t>
            </a:r>
            <a:r>
              <a:rPr lang="nl-NL" sz="2400" baseline="-25000" dirty="0" smtClean="0">
                <a:solidFill>
                  <a:srgbClr val="FF0000"/>
                </a:solidFill>
              </a:rPr>
              <a:t>1</a:t>
            </a:r>
            <a:r>
              <a:rPr lang="nl-NL" sz="2400" dirty="0" smtClean="0">
                <a:solidFill>
                  <a:srgbClr val="FF0000"/>
                </a:solidFill>
                <a:sym typeface="Symbol"/>
              </a:rPr>
              <a:t></a:t>
            </a:r>
            <a:r>
              <a:rPr lang="nl-NL" sz="2400" dirty="0" smtClean="0">
                <a:solidFill>
                  <a:srgbClr val="FF0000"/>
                </a:solidFill>
              </a:rPr>
              <a:t>m</a:t>
            </a:r>
            <a:r>
              <a:rPr lang="nl-NL" sz="2400" baseline="-25000" dirty="0" smtClean="0">
                <a:solidFill>
                  <a:srgbClr val="FF0000"/>
                </a:solidFill>
              </a:rPr>
              <a:t>1</a:t>
            </a:r>
            <a:r>
              <a:rPr lang="nl-NL" sz="2400" dirty="0" smtClean="0">
                <a:solidFill>
                  <a:srgbClr val="FF0000"/>
                </a:solidFill>
                <a:sym typeface="Symbol"/>
              </a:rPr>
              <a:t></a:t>
            </a:r>
            <a:r>
              <a:rPr lang="nl-NL" sz="2400" dirty="0" smtClean="0">
                <a:solidFill>
                  <a:srgbClr val="FF0000"/>
                </a:solidFill>
              </a:rPr>
              <a:t>T</a:t>
            </a:r>
            <a:r>
              <a:rPr lang="nl-NL" sz="2400" baseline="-25000" dirty="0" smtClean="0">
                <a:solidFill>
                  <a:srgbClr val="FF0000"/>
                </a:solidFill>
              </a:rPr>
              <a:t>1,eind</a:t>
            </a:r>
            <a:r>
              <a:rPr lang="nl-NL" sz="2400" dirty="0" smtClean="0">
                <a:solidFill>
                  <a:srgbClr val="FF0000"/>
                </a:solidFill>
              </a:rPr>
              <a:t> </a:t>
            </a:r>
            <a:r>
              <a:rPr lang="nl-NL" sz="2400" dirty="0" smtClean="0"/>
              <a:t>+ c</a:t>
            </a:r>
            <a:r>
              <a:rPr lang="nl-NL" sz="2400" baseline="-25000" dirty="0" smtClean="0"/>
              <a:t>2</a:t>
            </a:r>
            <a:r>
              <a:rPr lang="nl-NL" sz="2400" dirty="0" smtClean="0">
                <a:sym typeface="Symbol"/>
              </a:rPr>
              <a:t></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2,eind</a:t>
            </a:r>
          </a:p>
          <a:p>
            <a:pPr algn="ctr"/>
            <a:endParaRPr lang="nl-NL" sz="2400" dirty="0" smtClean="0"/>
          </a:p>
          <a:p>
            <a:pPr lvl="0" algn="ctr"/>
            <a:r>
              <a:rPr lang="nl-NL" sz="2400" dirty="0" smtClean="0">
                <a:solidFill>
                  <a:srgbClr val="FF0000"/>
                </a:solidFill>
              </a:rPr>
              <a:t>m</a:t>
            </a:r>
            <a:r>
              <a:rPr lang="nl-NL" sz="2400" baseline="-25000" dirty="0" smtClean="0">
                <a:solidFill>
                  <a:srgbClr val="FF0000"/>
                </a:solidFill>
              </a:rPr>
              <a:t>1</a:t>
            </a:r>
            <a:r>
              <a:rPr lang="nl-NL" sz="2400" dirty="0" smtClean="0">
                <a:solidFill>
                  <a:srgbClr val="FF0000"/>
                </a:solidFill>
              </a:rPr>
              <a:t>: daalgewicht → T</a:t>
            </a:r>
            <a:r>
              <a:rPr lang="nl-NL" sz="2400" baseline="-25000" dirty="0" smtClean="0">
                <a:solidFill>
                  <a:srgbClr val="FF0000"/>
                </a:solidFill>
              </a:rPr>
              <a:t>1</a:t>
            </a:r>
            <a:r>
              <a:rPr lang="nl-NL" sz="2400" dirty="0" smtClean="0">
                <a:solidFill>
                  <a:srgbClr val="FF0000"/>
                </a:solidFill>
              </a:rPr>
              <a:t> = constant</a:t>
            </a:r>
          </a:p>
          <a:p>
            <a:pPr algn="ctr"/>
            <a:r>
              <a:rPr lang="nl-NL" sz="2400" dirty="0" smtClean="0">
                <a:solidFill>
                  <a:srgbClr val="0070C0"/>
                </a:solidFill>
              </a:rPr>
              <a:t>m</a:t>
            </a:r>
            <a:r>
              <a:rPr lang="nl-NL" sz="2400" baseline="-25000" dirty="0" smtClean="0">
                <a:solidFill>
                  <a:srgbClr val="0070C0"/>
                </a:solidFill>
              </a:rPr>
              <a:t>2</a:t>
            </a:r>
            <a:r>
              <a:rPr lang="nl-NL" sz="2400" dirty="0" smtClean="0">
                <a:solidFill>
                  <a:srgbClr val="0070C0"/>
                </a:solidFill>
              </a:rPr>
              <a:t>: olie → h</a:t>
            </a:r>
            <a:r>
              <a:rPr lang="nl-NL" sz="2400" baseline="-25000" dirty="0" smtClean="0">
                <a:solidFill>
                  <a:srgbClr val="0070C0"/>
                </a:solidFill>
              </a:rPr>
              <a:t>2</a:t>
            </a:r>
            <a:r>
              <a:rPr lang="nl-NL" sz="2400" dirty="0" smtClean="0">
                <a:solidFill>
                  <a:srgbClr val="0070C0"/>
                </a:solidFill>
              </a:rPr>
              <a:t> = constant</a:t>
            </a:r>
          </a:p>
          <a:p>
            <a:pPr algn="ctr"/>
            <a:endParaRPr lang="nl-NL" sz="2400" dirty="0" smtClean="0"/>
          </a:p>
          <a:p>
            <a:pPr algn="ctr"/>
            <a:r>
              <a:rPr lang="nl-NL" sz="2400" dirty="0" smtClean="0"/>
              <a:t>m</a:t>
            </a:r>
            <a:r>
              <a:rPr lang="nl-NL" sz="2400" baseline="-25000" dirty="0" smtClean="0"/>
              <a:t>1</a:t>
            </a:r>
            <a:r>
              <a:rPr lang="nl-NL" sz="2400" dirty="0" smtClean="0">
                <a:sym typeface="Symbol"/>
              </a:rPr>
              <a:t></a:t>
            </a:r>
            <a:r>
              <a:rPr lang="nl-NL" sz="2400" dirty="0" smtClean="0"/>
              <a:t>h</a:t>
            </a:r>
            <a:r>
              <a:rPr lang="nl-NL" sz="2400" baseline="-25000" dirty="0" smtClean="0"/>
              <a:t>1, begin</a:t>
            </a:r>
            <a:r>
              <a:rPr lang="nl-NL" sz="2400" dirty="0" smtClean="0"/>
              <a:t> + c</a:t>
            </a:r>
            <a:r>
              <a:rPr lang="nl-NL" sz="2400" baseline="-25000" dirty="0" smtClean="0"/>
              <a:t>2</a:t>
            </a:r>
            <a:r>
              <a:rPr lang="nl-NL" sz="2400" dirty="0" smtClean="0">
                <a:sym typeface="Symbol"/>
              </a:rPr>
              <a:t></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2,begin</a:t>
            </a:r>
            <a:r>
              <a:rPr lang="nl-NL" sz="2400" dirty="0" smtClean="0"/>
              <a:t> = m</a:t>
            </a:r>
            <a:r>
              <a:rPr lang="nl-NL" sz="2400" baseline="-25000" dirty="0" smtClean="0"/>
              <a:t>1</a:t>
            </a:r>
            <a:r>
              <a:rPr lang="nl-NL" sz="2400" dirty="0" smtClean="0">
                <a:sym typeface="Symbol"/>
              </a:rPr>
              <a:t></a:t>
            </a:r>
            <a:r>
              <a:rPr lang="nl-NL" sz="2400" dirty="0" smtClean="0"/>
              <a:t>h</a:t>
            </a:r>
            <a:r>
              <a:rPr lang="nl-NL" sz="2400" baseline="-25000" dirty="0" smtClean="0"/>
              <a:t>1, eind</a:t>
            </a:r>
            <a:r>
              <a:rPr lang="nl-NL" sz="2400" dirty="0" smtClean="0"/>
              <a:t> + c</a:t>
            </a:r>
            <a:r>
              <a:rPr lang="nl-NL" sz="2400" baseline="-25000" dirty="0" smtClean="0"/>
              <a:t>2</a:t>
            </a:r>
            <a:r>
              <a:rPr lang="nl-NL" sz="2400" dirty="0" smtClean="0">
                <a:sym typeface="Symbol"/>
              </a:rPr>
              <a:t></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2,eind</a:t>
            </a:r>
          </a:p>
          <a:p>
            <a:endParaRPr lang="nl-NL" sz="2400" dirty="0"/>
          </a:p>
        </p:txBody>
      </p:sp>
      <p:pic>
        <p:nvPicPr>
          <p:cNvPr id="11" name="Afbeelding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2"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4"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15</a:t>
            </a:fld>
            <a:endParaRPr lang="nl-NL" dirty="0"/>
          </a:p>
        </p:txBody>
      </p:sp>
    </p:spTree>
    <p:extLst>
      <p:ext uri="{BB962C8B-B14F-4D97-AF65-F5344CB8AC3E}">
        <p14:creationId xmlns:p14="http://schemas.microsoft.com/office/powerpoint/2010/main" val="29250047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1219200"/>
            <a:ext cx="8640000" cy="4878259"/>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Combineren gevonden wetten</a:t>
            </a:r>
          </a:p>
          <a:p>
            <a:pPr algn="ctr">
              <a:spcBef>
                <a:spcPct val="50000"/>
              </a:spcBef>
            </a:pPr>
            <a:r>
              <a:rPr lang="nl-NL" sz="2400" dirty="0" smtClean="0"/>
              <a:t>praktijk </a:t>
            </a:r>
            <a:r>
              <a:rPr lang="nl-NL" sz="2400" dirty="0" err="1" smtClean="0"/>
              <a:t>vs</a:t>
            </a:r>
            <a:r>
              <a:rPr lang="nl-NL" sz="2400" dirty="0" smtClean="0"/>
              <a:t> theorie</a:t>
            </a:r>
          </a:p>
          <a:p>
            <a:pPr algn="ctr">
              <a:spcBef>
                <a:spcPct val="50000"/>
              </a:spcBef>
            </a:pPr>
            <a:endParaRPr lang="nl-NL" sz="1000" dirty="0" smtClean="0"/>
          </a:p>
          <a:p>
            <a:pPr algn="ctr">
              <a:spcBef>
                <a:spcPct val="50000"/>
              </a:spcBef>
            </a:pPr>
            <a:r>
              <a:rPr lang="nl-NL" sz="2400" dirty="0" smtClean="0"/>
              <a:t>m</a:t>
            </a:r>
            <a:r>
              <a:rPr lang="nl-NL" sz="2400" baseline="-25000" dirty="0" smtClean="0"/>
              <a:t>1</a:t>
            </a:r>
            <a:r>
              <a:rPr lang="nl-NL" sz="2400" dirty="0" smtClean="0"/>
              <a:t>∙h</a:t>
            </a:r>
            <a:r>
              <a:rPr lang="nl-NL" sz="2400" baseline="-25000" dirty="0" smtClean="0"/>
              <a:t>1,begin</a:t>
            </a:r>
            <a:r>
              <a:rPr lang="nl-NL" sz="2400" dirty="0" smtClean="0"/>
              <a:t> + 426∙m</a:t>
            </a:r>
            <a:r>
              <a:rPr lang="nl-NL" sz="2400" baseline="-25000" dirty="0" smtClean="0"/>
              <a:t>2</a:t>
            </a:r>
            <a:r>
              <a:rPr lang="nl-NL" sz="2400" dirty="0" smtClean="0"/>
              <a:t>∙c</a:t>
            </a:r>
            <a:r>
              <a:rPr lang="nl-NL" sz="2400" baseline="-25000" dirty="0" smtClean="0"/>
              <a:t>2</a:t>
            </a:r>
            <a:r>
              <a:rPr lang="nl-NL" sz="2400" dirty="0" smtClean="0"/>
              <a:t>∙T</a:t>
            </a:r>
            <a:r>
              <a:rPr lang="nl-NL" sz="2400" baseline="-25000" dirty="0" smtClean="0"/>
              <a:t>2,begin </a:t>
            </a:r>
            <a:r>
              <a:rPr lang="nl-NL" sz="2400" dirty="0" smtClean="0"/>
              <a:t>= m</a:t>
            </a:r>
            <a:r>
              <a:rPr lang="nl-NL" sz="2400" baseline="-25000" dirty="0" smtClean="0"/>
              <a:t>1</a:t>
            </a:r>
            <a:r>
              <a:rPr lang="nl-NL" sz="2400" dirty="0" smtClean="0"/>
              <a:t>∙h</a:t>
            </a:r>
            <a:r>
              <a:rPr lang="nl-NL" sz="2400" baseline="-25000" dirty="0" smtClean="0"/>
              <a:t>1,eind</a:t>
            </a:r>
            <a:r>
              <a:rPr lang="nl-NL" sz="2400" dirty="0" smtClean="0"/>
              <a:t> + 426∙m</a:t>
            </a:r>
            <a:r>
              <a:rPr lang="nl-NL" sz="2400" baseline="-25000" dirty="0" smtClean="0"/>
              <a:t>2</a:t>
            </a:r>
            <a:r>
              <a:rPr lang="nl-NL" sz="2400" dirty="0" smtClean="0"/>
              <a:t>∙c</a:t>
            </a:r>
            <a:r>
              <a:rPr lang="nl-NL" sz="2400" baseline="-25000" dirty="0" smtClean="0"/>
              <a:t>2</a:t>
            </a:r>
            <a:r>
              <a:rPr lang="nl-NL" sz="2400" dirty="0" smtClean="0"/>
              <a:t>∙T</a:t>
            </a:r>
            <a:r>
              <a:rPr lang="nl-NL" sz="2400" baseline="-25000" dirty="0" smtClean="0"/>
              <a:t>2,eind</a:t>
            </a:r>
          </a:p>
          <a:p>
            <a:pPr algn="ctr">
              <a:spcBef>
                <a:spcPct val="50000"/>
              </a:spcBef>
            </a:pPr>
            <a:r>
              <a:rPr lang="nl-NL" sz="2400" dirty="0" smtClean="0"/>
              <a:t>m</a:t>
            </a:r>
            <a:r>
              <a:rPr lang="nl-NL" sz="2400" baseline="-25000" dirty="0" smtClean="0"/>
              <a:t>1</a:t>
            </a:r>
            <a:r>
              <a:rPr lang="nl-NL" sz="2400" dirty="0" smtClean="0">
                <a:sym typeface="Symbol"/>
              </a:rPr>
              <a:t></a:t>
            </a:r>
            <a:r>
              <a:rPr lang="nl-NL" sz="2400" dirty="0" smtClean="0"/>
              <a:t>h</a:t>
            </a:r>
            <a:r>
              <a:rPr lang="nl-NL" sz="2400" baseline="-25000" dirty="0" smtClean="0"/>
              <a:t>1, begin</a:t>
            </a:r>
            <a:r>
              <a:rPr lang="nl-NL" sz="2400" dirty="0" smtClean="0"/>
              <a:t> + c*</a:t>
            </a:r>
            <a:r>
              <a:rPr lang="nl-NL" sz="2400" baseline="-25000" dirty="0" smtClean="0"/>
              <a:t>2</a:t>
            </a:r>
            <a:r>
              <a:rPr lang="nl-NL" sz="2400" dirty="0" smtClean="0">
                <a:sym typeface="Symbol"/>
              </a:rPr>
              <a:t></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2,begin</a:t>
            </a:r>
            <a:r>
              <a:rPr lang="nl-NL" sz="2400" dirty="0" smtClean="0"/>
              <a:t> = m</a:t>
            </a:r>
            <a:r>
              <a:rPr lang="nl-NL" sz="2400" baseline="-25000" dirty="0" smtClean="0"/>
              <a:t>1</a:t>
            </a:r>
            <a:r>
              <a:rPr lang="nl-NL" sz="2400" dirty="0" smtClean="0">
                <a:sym typeface="Symbol"/>
              </a:rPr>
              <a:t></a:t>
            </a:r>
            <a:r>
              <a:rPr lang="nl-NL" sz="2400" dirty="0" smtClean="0"/>
              <a:t>h</a:t>
            </a:r>
            <a:r>
              <a:rPr lang="nl-NL" sz="2400" baseline="-25000" dirty="0" smtClean="0"/>
              <a:t>1, eind</a:t>
            </a:r>
            <a:r>
              <a:rPr lang="nl-NL" sz="2400" dirty="0" smtClean="0"/>
              <a:t> + c*</a:t>
            </a:r>
            <a:r>
              <a:rPr lang="nl-NL" sz="2400" baseline="-25000" dirty="0" smtClean="0"/>
              <a:t>2</a:t>
            </a:r>
            <a:r>
              <a:rPr lang="nl-NL" sz="2400" dirty="0" smtClean="0">
                <a:sym typeface="Symbol"/>
              </a:rPr>
              <a:t></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2,eind</a:t>
            </a:r>
          </a:p>
          <a:p>
            <a:pPr algn="ctr">
              <a:spcBef>
                <a:spcPct val="50000"/>
              </a:spcBef>
            </a:pPr>
            <a:endParaRPr lang="nl-NL" sz="2400" dirty="0" smtClean="0"/>
          </a:p>
          <a:p>
            <a:pPr lvl="0" algn="ctr"/>
            <a:r>
              <a:rPr lang="nl-NL" sz="2400" dirty="0" smtClean="0"/>
              <a:t>Met c* = 426c zijn beide wetten hetzelfde</a:t>
            </a:r>
          </a:p>
          <a:p>
            <a:pPr lvl="0" algn="ctr"/>
            <a:r>
              <a:rPr lang="nl-NL" sz="2400" dirty="0" smtClean="0"/>
              <a:t>c*</a:t>
            </a:r>
            <a:r>
              <a:rPr lang="nl-NL" sz="2400" baseline="-25000" dirty="0" smtClean="0"/>
              <a:t>water</a:t>
            </a:r>
            <a:r>
              <a:rPr lang="nl-NL" sz="2400" dirty="0" smtClean="0"/>
              <a:t> = 426 m/K</a:t>
            </a:r>
          </a:p>
          <a:p>
            <a:pPr lvl="0" algn="ctr"/>
            <a:endParaRPr lang="nl-NL" sz="2400" dirty="0" smtClean="0"/>
          </a:p>
          <a:p>
            <a:pPr lvl="0" algn="ctr"/>
            <a:r>
              <a:rPr lang="nl-NL" sz="2400" dirty="0" smtClean="0"/>
              <a:t>Controle: zitten de oorspronkelijke wetten er nog in?</a:t>
            </a:r>
          </a:p>
          <a:p>
            <a:endParaRPr lang="nl-NL" sz="2400" dirty="0"/>
          </a:p>
        </p:txBody>
      </p:sp>
      <p:pic>
        <p:nvPicPr>
          <p:cNvPr id="7" name="Afbeelding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8"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1"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16</a:t>
            </a:fld>
            <a:endParaRPr lang="nl-NL" dirty="0"/>
          </a:p>
        </p:txBody>
      </p:sp>
    </p:spTree>
    <p:extLst>
      <p:ext uri="{BB962C8B-B14F-4D97-AF65-F5344CB8AC3E}">
        <p14:creationId xmlns:p14="http://schemas.microsoft.com/office/powerpoint/2010/main" val="29250047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3826240" y="3977640"/>
            <a:ext cx="1371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990600" y="2622030"/>
            <a:ext cx="7162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36100" y="1251680"/>
            <a:ext cx="8640000" cy="4739759"/>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Nu zelf aan de slag !</a:t>
            </a:r>
          </a:p>
          <a:p>
            <a:pPr algn="ctr">
              <a:spcBef>
                <a:spcPct val="50000"/>
              </a:spcBef>
            </a:pPr>
            <a:endParaRPr lang="nl-NL" sz="1000" dirty="0" smtClean="0">
              <a:latin typeface="Verdana" pitchFamily="34" charset="0"/>
            </a:endParaRPr>
          </a:p>
          <a:p>
            <a:pPr algn="ctr">
              <a:spcBef>
                <a:spcPct val="50000"/>
              </a:spcBef>
            </a:pPr>
            <a:r>
              <a:rPr lang="nl-NL" sz="2400" dirty="0" smtClean="0">
                <a:latin typeface="+mj-lt"/>
              </a:rPr>
              <a:t>Hoe zijn de gevonden combinatiewet:</a:t>
            </a:r>
          </a:p>
          <a:p>
            <a:pPr algn="ctr">
              <a:spcBef>
                <a:spcPct val="50000"/>
              </a:spcBef>
            </a:pPr>
            <a:r>
              <a:rPr lang="nl-NL" sz="2400" dirty="0" smtClean="0"/>
              <a:t>m</a:t>
            </a:r>
            <a:r>
              <a:rPr lang="nl-NL" sz="2400" baseline="-25000" dirty="0" smtClean="0"/>
              <a:t>1</a:t>
            </a:r>
            <a:r>
              <a:rPr lang="nl-NL" sz="2400" dirty="0" smtClean="0">
                <a:sym typeface="Symbol"/>
              </a:rPr>
              <a:t></a:t>
            </a:r>
            <a:r>
              <a:rPr lang="nl-NL" sz="2400" dirty="0" smtClean="0"/>
              <a:t>h</a:t>
            </a:r>
            <a:r>
              <a:rPr lang="nl-NL" sz="2400" baseline="-25000" dirty="0" smtClean="0"/>
              <a:t>1, begin</a:t>
            </a:r>
            <a:r>
              <a:rPr lang="nl-NL" sz="2400" dirty="0" smtClean="0"/>
              <a:t> + c*</a:t>
            </a:r>
            <a:r>
              <a:rPr lang="nl-NL" sz="2400" baseline="-25000" dirty="0" smtClean="0"/>
              <a:t>2</a:t>
            </a:r>
            <a:r>
              <a:rPr lang="nl-NL" sz="2400" dirty="0" smtClean="0">
                <a:sym typeface="Symbol"/>
              </a:rPr>
              <a:t></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2,begin</a:t>
            </a:r>
            <a:r>
              <a:rPr lang="nl-NL" sz="2400" dirty="0" smtClean="0"/>
              <a:t> = m</a:t>
            </a:r>
            <a:r>
              <a:rPr lang="nl-NL" sz="2400" baseline="-25000" dirty="0" smtClean="0"/>
              <a:t>1</a:t>
            </a:r>
            <a:r>
              <a:rPr lang="nl-NL" sz="2400" dirty="0" smtClean="0">
                <a:sym typeface="Symbol"/>
              </a:rPr>
              <a:t></a:t>
            </a:r>
            <a:r>
              <a:rPr lang="nl-NL" sz="2400" dirty="0" smtClean="0"/>
              <a:t>h</a:t>
            </a:r>
            <a:r>
              <a:rPr lang="nl-NL" sz="2400" baseline="-25000" dirty="0" smtClean="0"/>
              <a:t>1, eind</a:t>
            </a:r>
            <a:r>
              <a:rPr lang="nl-NL" sz="2400" dirty="0" smtClean="0"/>
              <a:t> + c*</a:t>
            </a:r>
            <a:r>
              <a:rPr lang="nl-NL" sz="2400" baseline="-25000" dirty="0" smtClean="0"/>
              <a:t>2</a:t>
            </a:r>
            <a:r>
              <a:rPr lang="nl-NL" sz="2400" dirty="0" smtClean="0">
                <a:sym typeface="Symbol"/>
              </a:rPr>
              <a:t></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2,eind</a:t>
            </a:r>
          </a:p>
          <a:p>
            <a:pPr algn="ctr">
              <a:spcBef>
                <a:spcPct val="50000"/>
              </a:spcBef>
            </a:pPr>
            <a:endParaRPr lang="nl-NL" sz="1000" dirty="0" smtClean="0"/>
          </a:p>
          <a:p>
            <a:pPr algn="ctr">
              <a:spcBef>
                <a:spcPct val="50000"/>
              </a:spcBef>
            </a:pPr>
            <a:r>
              <a:rPr lang="nl-NL" sz="2400" dirty="0" smtClean="0"/>
              <a:t>en het verband dat gevonden is bij de achtbaan:</a:t>
            </a:r>
          </a:p>
          <a:p>
            <a:pPr algn="ctr">
              <a:spcBef>
                <a:spcPct val="50000"/>
              </a:spcBef>
            </a:pPr>
            <a:r>
              <a:rPr lang="nl-NL" sz="2400" dirty="0" smtClean="0"/>
              <a:t>v</a:t>
            </a:r>
            <a:r>
              <a:rPr lang="nl-NL" sz="2400" baseline="30000" dirty="0" smtClean="0"/>
              <a:t>2</a:t>
            </a:r>
            <a:r>
              <a:rPr lang="nl-NL" sz="2400" dirty="0" smtClean="0"/>
              <a:t> = 2gh</a:t>
            </a:r>
          </a:p>
          <a:p>
            <a:pPr algn="ctr">
              <a:spcBef>
                <a:spcPct val="50000"/>
              </a:spcBef>
            </a:pPr>
            <a:r>
              <a:rPr lang="nl-NL" sz="2400" dirty="0" smtClean="0"/>
              <a:t>samen te voegen?</a:t>
            </a:r>
          </a:p>
          <a:p>
            <a:pPr algn="ctr">
              <a:spcBef>
                <a:spcPct val="50000"/>
              </a:spcBef>
            </a:pPr>
            <a:r>
              <a:rPr lang="nl-NL" sz="2400" dirty="0" smtClean="0"/>
              <a:t>(10 minuten)</a:t>
            </a:r>
          </a:p>
          <a:p>
            <a:pPr algn="ctr">
              <a:spcBef>
                <a:spcPct val="50000"/>
              </a:spcBef>
            </a:pPr>
            <a:endParaRPr lang="nl-NL" sz="2400" baseline="30000" dirty="0"/>
          </a:p>
        </p:txBody>
      </p:sp>
      <p:pic>
        <p:nvPicPr>
          <p:cNvPr id="14" name="Afbeelding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5"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6"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17</a:t>
            </a:fld>
            <a:endParaRPr lang="nl-NL" dirty="0"/>
          </a:p>
        </p:txBody>
      </p:sp>
    </p:spTree>
    <p:extLst>
      <p:ext uri="{BB962C8B-B14F-4D97-AF65-F5344CB8AC3E}">
        <p14:creationId xmlns:p14="http://schemas.microsoft.com/office/powerpoint/2010/main" val="3267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2743200" y="3505200"/>
            <a:ext cx="3581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39840" y="1234190"/>
            <a:ext cx="8640000" cy="4093428"/>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Nieuwe wet: stap 1</a:t>
            </a:r>
          </a:p>
          <a:p>
            <a:pPr algn="ctr">
              <a:spcBef>
                <a:spcPct val="50000"/>
              </a:spcBef>
            </a:pPr>
            <a:r>
              <a:rPr lang="nl-NL" sz="2400" dirty="0" smtClean="0">
                <a:latin typeface="+mj-lt"/>
              </a:rPr>
              <a:t>Herschrijf het verband van de achtbaan naar de vorm</a:t>
            </a:r>
          </a:p>
          <a:p>
            <a:pPr algn="ctr">
              <a:spcBef>
                <a:spcPct val="50000"/>
              </a:spcBef>
            </a:pPr>
            <a:r>
              <a:rPr lang="nl-NL" sz="2400" dirty="0" smtClean="0">
                <a:latin typeface="+mj-lt"/>
              </a:rPr>
              <a:t>beginsituatie = eindsituatie</a:t>
            </a:r>
          </a:p>
          <a:p>
            <a:pPr algn="ctr">
              <a:spcBef>
                <a:spcPct val="50000"/>
              </a:spcBef>
            </a:pPr>
            <a:endParaRPr lang="nl-NL" sz="2400" dirty="0" smtClean="0">
              <a:latin typeface="+mj-lt"/>
            </a:endParaRPr>
          </a:p>
          <a:p>
            <a:pPr algn="ctr">
              <a:spcBef>
                <a:spcPct val="50000"/>
              </a:spcBef>
            </a:pPr>
            <a:r>
              <a:rPr lang="nl-NL" sz="2400" dirty="0" smtClean="0"/>
              <a:t>v</a:t>
            </a:r>
            <a:r>
              <a:rPr lang="nl-NL" sz="2400" baseline="-25000" dirty="0" smtClean="0"/>
              <a:t>b</a:t>
            </a:r>
            <a:r>
              <a:rPr lang="nl-NL" sz="2400" baseline="30000" dirty="0" smtClean="0"/>
              <a:t>2</a:t>
            </a:r>
            <a:r>
              <a:rPr lang="nl-NL" sz="2400" dirty="0" smtClean="0"/>
              <a:t> + 2</a:t>
            </a:r>
            <a:r>
              <a:rPr lang="nl-NL" sz="2400" dirty="0" smtClean="0">
                <a:sym typeface="Symbol"/>
              </a:rPr>
              <a:t></a:t>
            </a:r>
            <a:r>
              <a:rPr lang="nl-NL" sz="2400" dirty="0" smtClean="0"/>
              <a:t>g</a:t>
            </a:r>
            <a:r>
              <a:rPr lang="nl-NL" sz="2400" dirty="0" smtClean="0">
                <a:sym typeface="Symbol"/>
              </a:rPr>
              <a:t></a:t>
            </a:r>
            <a:r>
              <a:rPr lang="nl-NL" sz="2400" dirty="0" err="1" smtClean="0"/>
              <a:t>h</a:t>
            </a:r>
            <a:r>
              <a:rPr lang="nl-NL" sz="2400" baseline="-25000" dirty="0" err="1" smtClean="0"/>
              <a:t>b</a:t>
            </a:r>
            <a:r>
              <a:rPr lang="nl-NL" sz="2400" dirty="0" smtClean="0"/>
              <a:t> = v</a:t>
            </a:r>
            <a:r>
              <a:rPr lang="nl-NL" sz="2400" baseline="-25000" dirty="0" smtClean="0"/>
              <a:t>e</a:t>
            </a:r>
            <a:r>
              <a:rPr lang="nl-NL" sz="2400" baseline="30000" dirty="0" smtClean="0"/>
              <a:t>2</a:t>
            </a:r>
            <a:r>
              <a:rPr lang="nl-NL" sz="2400" dirty="0" smtClean="0"/>
              <a:t> + 2</a:t>
            </a:r>
            <a:r>
              <a:rPr lang="nl-NL" sz="2400" dirty="0" smtClean="0">
                <a:sym typeface="Symbol"/>
              </a:rPr>
              <a:t></a:t>
            </a:r>
            <a:r>
              <a:rPr lang="nl-NL" sz="2400" dirty="0" smtClean="0"/>
              <a:t>g</a:t>
            </a:r>
            <a:r>
              <a:rPr lang="nl-NL" sz="2400" dirty="0" smtClean="0">
                <a:sym typeface="Symbol"/>
              </a:rPr>
              <a:t></a:t>
            </a:r>
            <a:r>
              <a:rPr lang="nl-NL" sz="2400" dirty="0" err="1" smtClean="0"/>
              <a:t>h</a:t>
            </a:r>
            <a:r>
              <a:rPr lang="nl-NL" sz="2400" baseline="-25000" dirty="0" err="1" smtClean="0"/>
              <a:t>e</a:t>
            </a:r>
            <a:endParaRPr lang="nl-NL" sz="2400" baseline="-25000" dirty="0" smtClean="0"/>
          </a:p>
          <a:p>
            <a:pPr algn="ctr">
              <a:spcBef>
                <a:spcPct val="50000"/>
              </a:spcBef>
            </a:pPr>
            <a:endParaRPr lang="nl-NL" sz="2400" baseline="30000" dirty="0" smtClean="0"/>
          </a:p>
          <a:p>
            <a:pPr algn="ctr">
              <a:spcBef>
                <a:spcPct val="50000"/>
              </a:spcBef>
            </a:pPr>
            <a:r>
              <a:rPr lang="nl-NL" sz="2400" dirty="0" smtClean="0"/>
              <a:t>Geldigheid controleren aan de hand van de metingen van de achtbaan</a:t>
            </a:r>
            <a:endParaRPr lang="nl-NL" sz="2400" dirty="0"/>
          </a:p>
        </p:txBody>
      </p:sp>
      <p:pic>
        <p:nvPicPr>
          <p:cNvPr id="8" name="Afbeelding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1"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4"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18</a:t>
            </a:fld>
            <a:endParaRPr lang="nl-NL" dirty="0"/>
          </a:p>
        </p:txBody>
      </p:sp>
    </p:spTree>
    <p:extLst>
      <p:ext uri="{BB962C8B-B14F-4D97-AF65-F5344CB8AC3E}">
        <p14:creationId xmlns:p14="http://schemas.microsoft.com/office/powerpoint/2010/main" val="3267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421341" y="1219200"/>
            <a:ext cx="8229600" cy="1323439"/>
          </a:xfrm>
          <a:prstGeom prst="rect">
            <a:avLst/>
          </a:prstGeom>
          <a:noFill/>
          <a:ln w="9525">
            <a:noFill/>
            <a:miter lim="800000"/>
            <a:headEnd/>
            <a:tailEnd/>
          </a:ln>
        </p:spPr>
        <p:txBody>
          <a:bodyPr>
            <a:spAutoFit/>
          </a:bodyPr>
          <a:lstStyle/>
          <a:p>
            <a:pPr algn="ctr">
              <a:spcBef>
                <a:spcPct val="50000"/>
              </a:spcBef>
            </a:pPr>
            <a:r>
              <a:rPr lang="nl-NL" sz="3200" dirty="0" smtClean="0">
                <a:latin typeface="Verdana" pitchFamily="34" charset="0"/>
              </a:rPr>
              <a:t>Onderwerp: behoud van energie</a:t>
            </a:r>
          </a:p>
          <a:p>
            <a:pPr algn="ctr">
              <a:spcBef>
                <a:spcPct val="50000"/>
              </a:spcBef>
            </a:pPr>
            <a:r>
              <a:rPr lang="nl-NL" sz="3200" dirty="0" smtClean="0">
                <a:latin typeface="Verdana" pitchFamily="34" charset="0"/>
              </a:rPr>
              <a:t>Lesontwerp: Technisch Ontwerpen</a:t>
            </a:r>
          </a:p>
        </p:txBody>
      </p:sp>
      <p:pic>
        <p:nvPicPr>
          <p:cNvPr id="9" name="Afbeelding 7" descr="IIa2 Mengkraan thermo bath show mixer_300x40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6041" y="3271521"/>
            <a:ext cx="1600200" cy="1600200"/>
          </a:xfrm>
          <a:prstGeom prst="rect">
            <a:avLst/>
          </a:prstGeom>
          <a:noFill/>
          <a:ln w="9525">
            <a:noFill/>
            <a:miter lim="800000"/>
            <a:headEnd/>
            <a:tailEnd/>
          </a:ln>
        </p:spPr>
      </p:pic>
      <p:pic>
        <p:nvPicPr>
          <p:cNvPr id="2" name="Afbeelding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341" y="3169633"/>
            <a:ext cx="2405300" cy="1803975"/>
          </a:xfrm>
          <a:prstGeom prst="rect">
            <a:avLst/>
          </a:prstGeom>
        </p:spPr>
      </p:pic>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pic>
        <p:nvPicPr>
          <p:cNvPr id="3" name="Afbeelding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47486" y="2961640"/>
            <a:ext cx="1979320" cy="2219960"/>
          </a:xfrm>
          <a:prstGeom prst="rect">
            <a:avLst/>
          </a:prstGeom>
        </p:spPr>
      </p:pic>
      <p:pic>
        <p:nvPicPr>
          <p:cNvPr id="10" name="Afbeelding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4"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5"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1</a:t>
            </a:fld>
            <a:endParaRPr lang="nl-NL" dirty="0"/>
          </a:p>
        </p:txBody>
      </p:sp>
    </p:spTree>
    <p:extLst>
      <p:ext uri="{BB962C8B-B14F-4D97-AF65-F5344CB8AC3E}">
        <p14:creationId xmlns:p14="http://schemas.microsoft.com/office/powerpoint/2010/main" val="1600725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39840" y="1234190"/>
            <a:ext cx="8640000" cy="4462760"/>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Nieuwe wet: stap 2</a:t>
            </a:r>
          </a:p>
          <a:p>
            <a:pPr algn="ctr">
              <a:spcBef>
                <a:spcPct val="50000"/>
              </a:spcBef>
            </a:pPr>
            <a:r>
              <a:rPr lang="nl-NL" sz="2400" dirty="0" smtClean="0">
                <a:latin typeface="+mj-lt"/>
              </a:rPr>
              <a:t>voorwaarde voor samenvoegen: gelijke eenheden</a:t>
            </a:r>
          </a:p>
          <a:p>
            <a:pPr algn="ctr">
              <a:spcBef>
                <a:spcPct val="50000"/>
              </a:spcBef>
            </a:pPr>
            <a:endParaRPr lang="nl-NL" sz="2400" dirty="0" smtClean="0">
              <a:latin typeface="+mj-lt"/>
            </a:endParaRPr>
          </a:p>
          <a:p>
            <a:pPr algn="ctr"/>
            <a:r>
              <a:rPr lang="nl-NL" sz="2400" dirty="0" smtClean="0">
                <a:solidFill>
                  <a:srgbClr val="FF0000"/>
                </a:solidFill>
              </a:rPr>
              <a:t>m</a:t>
            </a:r>
            <a:r>
              <a:rPr lang="nl-NL" sz="2400" baseline="-25000" dirty="0" smtClean="0">
                <a:solidFill>
                  <a:srgbClr val="FF0000"/>
                </a:solidFill>
              </a:rPr>
              <a:t>1</a:t>
            </a:r>
            <a:r>
              <a:rPr lang="nl-NL" sz="2400" dirty="0" smtClean="0">
                <a:solidFill>
                  <a:srgbClr val="FF0000"/>
                </a:solidFill>
                <a:sym typeface="Symbol"/>
              </a:rPr>
              <a:t></a:t>
            </a:r>
            <a:r>
              <a:rPr lang="nl-NL" sz="2400" dirty="0" smtClean="0">
                <a:solidFill>
                  <a:srgbClr val="FF0000"/>
                </a:solidFill>
              </a:rPr>
              <a:t>h</a:t>
            </a:r>
            <a:r>
              <a:rPr lang="nl-NL" sz="2400" baseline="-25000" dirty="0" smtClean="0">
                <a:solidFill>
                  <a:srgbClr val="FF0000"/>
                </a:solidFill>
              </a:rPr>
              <a:t>1, begin</a:t>
            </a:r>
            <a:r>
              <a:rPr lang="nl-NL" sz="2400" dirty="0" smtClean="0">
                <a:solidFill>
                  <a:srgbClr val="FF0000"/>
                </a:solidFill>
              </a:rPr>
              <a:t> </a:t>
            </a:r>
            <a:r>
              <a:rPr lang="nl-NL" sz="2400" dirty="0" smtClean="0"/>
              <a:t>+ c</a:t>
            </a:r>
            <a:r>
              <a:rPr lang="nl-NL" sz="2400" baseline="-25000" dirty="0" smtClean="0"/>
              <a:t>2</a:t>
            </a:r>
            <a:r>
              <a:rPr lang="nl-NL" sz="2400" dirty="0" smtClean="0"/>
              <a:t>*</a:t>
            </a:r>
            <a:r>
              <a:rPr lang="nl-NL" sz="2400" dirty="0" smtClean="0">
                <a:sym typeface="Symbol"/>
              </a:rPr>
              <a:t></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2,begin </a:t>
            </a:r>
            <a:r>
              <a:rPr lang="nl-NL" sz="2400" dirty="0" smtClean="0"/>
              <a:t>= m</a:t>
            </a:r>
            <a:r>
              <a:rPr lang="nl-NL" sz="2400" baseline="-25000" dirty="0" smtClean="0"/>
              <a:t>1</a:t>
            </a:r>
            <a:r>
              <a:rPr lang="nl-NL" sz="2400" dirty="0" smtClean="0">
                <a:sym typeface="Symbol"/>
              </a:rPr>
              <a:t></a:t>
            </a:r>
            <a:r>
              <a:rPr lang="nl-NL" sz="2400" dirty="0" smtClean="0"/>
              <a:t>h</a:t>
            </a:r>
            <a:r>
              <a:rPr lang="nl-NL" sz="2400" baseline="-25000" dirty="0" smtClean="0"/>
              <a:t>1, eind</a:t>
            </a:r>
            <a:r>
              <a:rPr lang="nl-NL" sz="2400" dirty="0" smtClean="0"/>
              <a:t> + c</a:t>
            </a:r>
            <a:r>
              <a:rPr lang="nl-NL" sz="2400" baseline="-25000" dirty="0" smtClean="0"/>
              <a:t>2</a:t>
            </a:r>
            <a:r>
              <a:rPr lang="nl-NL" sz="2400" dirty="0" smtClean="0"/>
              <a:t>*</a:t>
            </a:r>
            <a:r>
              <a:rPr lang="nl-NL" sz="2400" dirty="0" smtClean="0">
                <a:sym typeface="Symbol"/>
              </a:rPr>
              <a:t></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2,eind</a:t>
            </a:r>
            <a:endParaRPr lang="nl-NL" sz="2400" dirty="0" smtClean="0"/>
          </a:p>
          <a:p>
            <a:pPr algn="ctr"/>
            <a:r>
              <a:rPr lang="nl-NL" sz="2400" dirty="0" smtClean="0"/>
              <a:t>   </a:t>
            </a:r>
          </a:p>
          <a:p>
            <a:pPr algn="ctr"/>
            <a:r>
              <a:rPr lang="nl-NL" sz="2400" dirty="0" smtClean="0"/>
              <a:t>   v</a:t>
            </a:r>
            <a:r>
              <a:rPr lang="nl-NL" sz="2400" baseline="-25000" dirty="0" smtClean="0"/>
              <a:t>b</a:t>
            </a:r>
            <a:r>
              <a:rPr lang="nl-NL" sz="2400" baseline="30000" dirty="0" smtClean="0"/>
              <a:t>2</a:t>
            </a:r>
            <a:r>
              <a:rPr lang="nl-NL" sz="2400" dirty="0" smtClean="0"/>
              <a:t> + </a:t>
            </a:r>
            <a:r>
              <a:rPr lang="nl-NL" sz="2400" dirty="0" smtClean="0">
                <a:solidFill>
                  <a:srgbClr val="FF0000"/>
                </a:solidFill>
              </a:rPr>
              <a:t>2</a:t>
            </a:r>
            <a:r>
              <a:rPr lang="nl-NL" sz="2400" dirty="0" smtClean="0">
                <a:solidFill>
                  <a:srgbClr val="FF0000"/>
                </a:solidFill>
                <a:sym typeface="Symbol"/>
              </a:rPr>
              <a:t></a:t>
            </a:r>
            <a:r>
              <a:rPr lang="nl-NL" sz="2400" dirty="0" smtClean="0">
                <a:solidFill>
                  <a:srgbClr val="FF0000"/>
                </a:solidFill>
              </a:rPr>
              <a:t>g</a:t>
            </a:r>
            <a:r>
              <a:rPr lang="nl-NL" sz="2400" dirty="0" smtClean="0">
                <a:solidFill>
                  <a:srgbClr val="FF0000"/>
                </a:solidFill>
                <a:sym typeface="Symbol"/>
              </a:rPr>
              <a:t></a:t>
            </a:r>
            <a:r>
              <a:rPr lang="nl-NL" sz="2400" dirty="0" err="1" smtClean="0">
                <a:solidFill>
                  <a:srgbClr val="FF0000"/>
                </a:solidFill>
              </a:rPr>
              <a:t>h</a:t>
            </a:r>
            <a:r>
              <a:rPr lang="nl-NL" sz="2400" baseline="-25000" dirty="0" err="1" smtClean="0">
                <a:solidFill>
                  <a:srgbClr val="FF0000"/>
                </a:solidFill>
              </a:rPr>
              <a:t>b</a:t>
            </a:r>
            <a:r>
              <a:rPr lang="nl-NL" sz="2400" dirty="0" smtClean="0">
                <a:solidFill>
                  <a:srgbClr val="FF0000"/>
                </a:solidFill>
              </a:rPr>
              <a:t> </a:t>
            </a:r>
            <a:r>
              <a:rPr lang="nl-NL" sz="2400" dirty="0" smtClean="0"/>
              <a:t>= v</a:t>
            </a:r>
            <a:r>
              <a:rPr lang="nl-NL" sz="2400" baseline="-25000" dirty="0" smtClean="0"/>
              <a:t>e</a:t>
            </a:r>
            <a:r>
              <a:rPr lang="nl-NL" sz="2400" baseline="30000" dirty="0" smtClean="0"/>
              <a:t>2</a:t>
            </a:r>
            <a:r>
              <a:rPr lang="nl-NL" sz="2400" dirty="0" smtClean="0"/>
              <a:t> + 2</a:t>
            </a:r>
            <a:r>
              <a:rPr lang="nl-NL" sz="2400" dirty="0" smtClean="0">
                <a:sym typeface="Symbol"/>
              </a:rPr>
              <a:t></a:t>
            </a:r>
            <a:r>
              <a:rPr lang="nl-NL" sz="2400" dirty="0" smtClean="0"/>
              <a:t>g</a:t>
            </a:r>
            <a:r>
              <a:rPr lang="nl-NL" sz="2400" dirty="0" smtClean="0">
                <a:sym typeface="Symbol"/>
              </a:rPr>
              <a:t></a:t>
            </a:r>
            <a:r>
              <a:rPr lang="nl-NL" sz="2400" dirty="0" err="1" smtClean="0"/>
              <a:t>h</a:t>
            </a:r>
            <a:r>
              <a:rPr lang="nl-NL" sz="2400" baseline="-25000" dirty="0" err="1" smtClean="0"/>
              <a:t>e</a:t>
            </a:r>
            <a:endParaRPr lang="nl-NL" sz="2400" dirty="0" smtClean="0"/>
          </a:p>
          <a:p>
            <a:pPr algn="ctr">
              <a:spcBef>
                <a:spcPct val="50000"/>
              </a:spcBef>
            </a:pPr>
            <a:endParaRPr lang="nl-NL" sz="2400" dirty="0" smtClean="0">
              <a:latin typeface="+mj-lt"/>
            </a:endParaRPr>
          </a:p>
          <a:p>
            <a:pPr algn="ctr">
              <a:spcBef>
                <a:spcPct val="50000"/>
              </a:spcBef>
            </a:pPr>
            <a:r>
              <a:rPr lang="nl-NL" sz="2400" dirty="0" smtClean="0">
                <a:latin typeface="+mj-lt"/>
              </a:rPr>
              <a:t>Overeenkomsten? Verschillen?</a:t>
            </a:r>
          </a:p>
          <a:p>
            <a:pPr algn="ctr">
              <a:spcBef>
                <a:spcPct val="50000"/>
              </a:spcBef>
            </a:pPr>
            <a:endParaRPr lang="nl-NL" sz="2400" dirty="0" smtClean="0">
              <a:latin typeface="+mj-lt"/>
            </a:endParaRPr>
          </a:p>
        </p:txBody>
      </p:sp>
      <p:pic>
        <p:nvPicPr>
          <p:cNvPr id="7" name="Afbeelding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8"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1"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19</a:t>
            </a:fld>
            <a:endParaRPr lang="nl-NL" dirty="0"/>
          </a:p>
        </p:txBody>
      </p:sp>
    </p:spTree>
    <p:extLst>
      <p:ext uri="{BB962C8B-B14F-4D97-AF65-F5344CB8AC3E}">
        <p14:creationId xmlns:p14="http://schemas.microsoft.com/office/powerpoint/2010/main" val="32670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1174230" y="4967990"/>
            <a:ext cx="6781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33400" y="3124200"/>
            <a:ext cx="8001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39840" y="1234190"/>
            <a:ext cx="8640000" cy="4939814"/>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Nieuwe wet: stap 2</a:t>
            </a:r>
          </a:p>
          <a:p>
            <a:pPr algn="ctr">
              <a:spcBef>
                <a:spcPct val="50000"/>
              </a:spcBef>
            </a:pPr>
            <a:r>
              <a:rPr lang="nl-NL" sz="2400" dirty="0" smtClean="0">
                <a:latin typeface="+mj-lt"/>
              </a:rPr>
              <a:t>voorwaarde voor samenvoegen: gelijke eenheden</a:t>
            </a:r>
          </a:p>
          <a:p>
            <a:pPr algn="ctr">
              <a:spcBef>
                <a:spcPct val="50000"/>
              </a:spcBef>
            </a:pPr>
            <a:endParaRPr lang="nl-NL" sz="1000" dirty="0" smtClean="0">
              <a:latin typeface="+mj-lt"/>
            </a:endParaRPr>
          </a:p>
          <a:p>
            <a:pPr algn="ctr"/>
            <a:r>
              <a:rPr lang="nl-NL" sz="2400" dirty="0" smtClean="0">
                <a:solidFill>
                  <a:srgbClr val="FF0000"/>
                </a:solidFill>
              </a:rPr>
              <a:t>m</a:t>
            </a:r>
            <a:r>
              <a:rPr lang="nl-NL" sz="2400" baseline="-25000" dirty="0" smtClean="0">
                <a:solidFill>
                  <a:srgbClr val="FF0000"/>
                </a:solidFill>
              </a:rPr>
              <a:t>1</a:t>
            </a:r>
            <a:r>
              <a:rPr lang="nl-NL" sz="2400" dirty="0" smtClean="0">
                <a:solidFill>
                  <a:srgbClr val="FF0000"/>
                </a:solidFill>
                <a:sym typeface="Symbol"/>
              </a:rPr>
              <a:t></a:t>
            </a:r>
            <a:r>
              <a:rPr lang="nl-NL" sz="2400" dirty="0" smtClean="0">
                <a:solidFill>
                  <a:srgbClr val="FF0000"/>
                </a:solidFill>
              </a:rPr>
              <a:t>h</a:t>
            </a:r>
            <a:r>
              <a:rPr lang="nl-NL" sz="2400" baseline="-25000" dirty="0" smtClean="0">
                <a:solidFill>
                  <a:srgbClr val="FF0000"/>
                </a:solidFill>
              </a:rPr>
              <a:t>1, begin</a:t>
            </a:r>
            <a:r>
              <a:rPr lang="nl-NL" sz="2400" dirty="0" smtClean="0">
                <a:solidFill>
                  <a:srgbClr val="FF0000"/>
                </a:solidFill>
              </a:rPr>
              <a:t> </a:t>
            </a:r>
            <a:r>
              <a:rPr lang="nl-NL" sz="2400" dirty="0" smtClean="0"/>
              <a:t>+ c</a:t>
            </a:r>
            <a:r>
              <a:rPr lang="nl-NL" sz="2400" baseline="-25000" dirty="0" smtClean="0"/>
              <a:t>2</a:t>
            </a:r>
            <a:r>
              <a:rPr lang="nl-NL" sz="2400" dirty="0" smtClean="0"/>
              <a:t>*</a:t>
            </a:r>
            <a:r>
              <a:rPr lang="nl-NL" sz="2400" dirty="0" smtClean="0">
                <a:sym typeface="Symbol"/>
              </a:rPr>
              <a:t> </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2,begin </a:t>
            </a:r>
            <a:r>
              <a:rPr lang="nl-NL" sz="2400" dirty="0" smtClean="0"/>
              <a:t>= m</a:t>
            </a:r>
            <a:r>
              <a:rPr lang="nl-NL" sz="2400" baseline="-25000" dirty="0" smtClean="0"/>
              <a:t>1</a:t>
            </a:r>
            <a:r>
              <a:rPr lang="nl-NL" sz="2400" dirty="0" smtClean="0">
                <a:sym typeface="Symbol"/>
              </a:rPr>
              <a:t></a:t>
            </a:r>
            <a:r>
              <a:rPr lang="nl-NL" sz="2400" dirty="0" smtClean="0"/>
              <a:t>h</a:t>
            </a:r>
            <a:r>
              <a:rPr lang="nl-NL" sz="2400" baseline="-25000" dirty="0" smtClean="0"/>
              <a:t>1, eind</a:t>
            </a:r>
            <a:r>
              <a:rPr lang="nl-NL" sz="2400" dirty="0" smtClean="0"/>
              <a:t> + c</a:t>
            </a:r>
            <a:r>
              <a:rPr lang="nl-NL" sz="2400" baseline="-25000" dirty="0" smtClean="0"/>
              <a:t>2</a:t>
            </a:r>
            <a:r>
              <a:rPr lang="nl-NL" sz="2400" dirty="0" smtClean="0"/>
              <a:t>*</a:t>
            </a:r>
            <a:r>
              <a:rPr lang="nl-NL" sz="2400" dirty="0" smtClean="0">
                <a:sym typeface="Symbol"/>
              </a:rPr>
              <a:t> </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2,eind</a:t>
            </a:r>
            <a:r>
              <a:rPr lang="nl-NL" sz="2400" dirty="0" smtClean="0"/>
              <a:t> </a:t>
            </a:r>
            <a:r>
              <a:rPr lang="nl-NL" sz="2400" dirty="0" smtClean="0">
                <a:solidFill>
                  <a:srgbClr val="FF0000"/>
                </a:solidFill>
              </a:rPr>
              <a:t>(x g)</a:t>
            </a:r>
          </a:p>
          <a:p>
            <a:pPr algn="ctr"/>
            <a:endParaRPr lang="nl-NL" sz="2000" dirty="0" smtClean="0"/>
          </a:p>
          <a:p>
            <a:pPr algn="ctr"/>
            <a:r>
              <a:rPr lang="nl-NL" sz="2400" dirty="0" smtClean="0">
                <a:solidFill>
                  <a:srgbClr val="FF0000"/>
                </a:solidFill>
              </a:rPr>
              <a:t>m</a:t>
            </a:r>
            <a:r>
              <a:rPr lang="nl-NL" sz="2400" baseline="-25000" dirty="0" smtClean="0">
                <a:solidFill>
                  <a:srgbClr val="FF0000"/>
                </a:solidFill>
              </a:rPr>
              <a:t>1</a:t>
            </a:r>
            <a:r>
              <a:rPr lang="nl-NL" sz="2400" dirty="0" smtClean="0">
                <a:solidFill>
                  <a:srgbClr val="FF0000"/>
                </a:solidFill>
                <a:sym typeface="Symbol"/>
              </a:rPr>
              <a:t></a:t>
            </a:r>
            <a:r>
              <a:rPr lang="nl-NL" sz="2400" dirty="0" smtClean="0">
                <a:solidFill>
                  <a:srgbClr val="FF0000"/>
                </a:solidFill>
              </a:rPr>
              <a:t>g</a:t>
            </a:r>
            <a:r>
              <a:rPr lang="nl-NL" sz="2400" dirty="0" smtClean="0">
                <a:solidFill>
                  <a:srgbClr val="FF0000"/>
                </a:solidFill>
                <a:sym typeface="Symbol"/>
              </a:rPr>
              <a:t></a:t>
            </a:r>
            <a:r>
              <a:rPr lang="nl-NL" sz="2400" dirty="0" smtClean="0">
                <a:solidFill>
                  <a:srgbClr val="FF0000"/>
                </a:solidFill>
              </a:rPr>
              <a:t>h</a:t>
            </a:r>
            <a:r>
              <a:rPr lang="nl-NL" sz="2400" baseline="-25000" dirty="0" smtClean="0">
                <a:solidFill>
                  <a:srgbClr val="FF0000"/>
                </a:solidFill>
              </a:rPr>
              <a:t>1, begin</a:t>
            </a:r>
            <a:r>
              <a:rPr lang="nl-NL" sz="2400" dirty="0" smtClean="0">
                <a:solidFill>
                  <a:srgbClr val="FF0000"/>
                </a:solidFill>
              </a:rPr>
              <a:t> </a:t>
            </a:r>
            <a:r>
              <a:rPr lang="nl-NL" sz="2400" dirty="0" smtClean="0"/>
              <a:t>+ c</a:t>
            </a:r>
            <a:r>
              <a:rPr lang="nl-NL" sz="2400" baseline="-25000" dirty="0" smtClean="0"/>
              <a:t>2</a:t>
            </a:r>
            <a:r>
              <a:rPr lang="nl-NL" sz="2400" dirty="0" smtClean="0"/>
              <a:t>*</a:t>
            </a:r>
            <a:r>
              <a:rPr lang="nl-NL" sz="2400" dirty="0" smtClean="0">
                <a:sym typeface="Symbol"/>
              </a:rPr>
              <a:t></a:t>
            </a:r>
            <a:r>
              <a:rPr lang="nl-NL" sz="2400" dirty="0" smtClean="0"/>
              <a:t>g</a:t>
            </a:r>
            <a:r>
              <a:rPr lang="nl-NL" sz="2400" dirty="0" smtClean="0">
                <a:sym typeface="Symbol"/>
              </a:rPr>
              <a:t></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2,begin </a:t>
            </a:r>
            <a:r>
              <a:rPr lang="nl-NL" sz="2400" dirty="0" smtClean="0"/>
              <a:t>= m</a:t>
            </a:r>
            <a:r>
              <a:rPr lang="nl-NL" sz="2400" baseline="-25000" dirty="0" smtClean="0"/>
              <a:t>1</a:t>
            </a:r>
            <a:r>
              <a:rPr lang="nl-NL" sz="2400" dirty="0" smtClean="0">
                <a:sym typeface="Symbol"/>
              </a:rPr>
              <a:t></a:t>
            </a:r>
            <a:r>
              <a:rPr lang="nl-NL" sz="2400" dirty="0" smtClean="0"/>
              <a:t>g</a:t>
            </a:r>
            <a:r>
              <a:rPr lang="nl-NL" sz="2400" dirty="0" smtClean="0">
                <a:sym typeface="Symbol"/>
              </a:rPr>
              <a:t></a:t>
            </a:r>
            <a:r>
              <a:rPr lang="nl-NL" sz="2400" dirty="0" smtClean="0"/>
              <a:t>h</a:t>
            </a:r>
            <a:r>
              <a:rPr lang="nl-NL" sz="2400" baseline="-25000" dirty="0" smtClean="0"/>
              <a:t>1, eind</a:t>
            </a:r>
            <a:r>
              <a:rPr lang="nl-NL" sz="2400" dirty="0" smtClean="0"/>
              <a:t> + c</a:t>
            </a:r>
            <a:r>
              <a:rPr lang="nl-NL" sz="2400" baseline="-25000" dirty="0" smtClean="0"/>
              <a:t>2</a:t>
            </a:r>
            <a:r>
              <a:rPr lang="nl-NL" sz="2400" dirty="0" smtClean="0"/>
              <a:t>*</a:t>
            </a:r>
            <a:r>
              <a:rPr lang="nl-NL" sz="2400" dirty="0" smtClean="0">
                <a:sym typeface="Symbol"/>
              </a:rPr>
              <a:t> </a:t>
            </a:r>
            <a:r>
              <a:rPr lang="nl-NL" sz="2400" dirty="0" smtClean="0"/>
              <a:t>g</a:t>
            </a:r>
            <a:r>
              <a:rPr lang="nl-NL" sz="2400" dirty="0" smtClean="0">
                <a:sym typeface="Symbol"/>
              </a:rPr>
              <a:t></a:t>
            </a:r>
            <a:r>
              <a:rPr lang="nl-NL" sz="2400" dirty="0" smtClean="0"/>
              <a:t>m</a:t>
            </a:r>
            <a:r>
              <a:rPr lang="nl-NL" sz="2400" baseline="-25000" dirty="0" smtClean="0"/>
              <a:t>2</a:t>
            </a:r>
            <a:r>
              <a:rPr lang="nl-NL" sz="2400" dirty="0" smtClean="0">
                <a:sym typeface="Symbol"/>
              </a:rPr>
              <a:t></a:t>
            </a:r>
            <a:r>
              <a:rPr lang="nl-NL" sz="2400" dirty="0" smtClean="0"/>
              <a:t>T</a:t>
            </a:r>
            <a:r>
              <a:rPr lang="nl-NL" sz="2400" baseline="-25000" dirty="0" smtClean="0"/>
              <a:t>2,eind</a:t>
            </a:r>
            <a:endParaRPr lang="nl-NL" sz="2400" dirty="0" smtClean="0"/>
          </a:p>
          <a:p>
            <a:pPr algn="ctr"/>
            <a:endParaRPr lang="nl-NL" sz="2400" dirty="0" smtClean="0">
              <a:solidFill>
                <a:srgbClr val="FF0000"/>
              </a:solidFill>
            </a:endParaRPr>
          </a:p>
          <a:p>
            <a:pPr algn="ctr"/>
            <a:endParaRPr lang="nl-NL" sz="2400" dirty="0" smtClean="0">
              <a:solidFill>
                <a:srgbClr val="FF0000"/>
              </a:solidFill>
            </a:endParaRPr>
          </a:p>
          <a:p>
            <a:pPr algn="ctr"/>
            <a:r>
              <a:rPr lang="nl-NL" sz="2400" dirty="0" smtClean="0"/>
              <a:t>      v</a:t>
            </a:r>
            <a:r>
              <a:rPr lang="nl-NL" sz="2400" baseline="-25000" dirty="0" smtClean="0"/>
              <a:t>b</a:t>
            </a:r>
            <a:r>
              <a:rPr lang="nl-NL" sz="2400" baseline="30000" dirty="0" smtClean="0"/>
              <a:t>2</a:t>
            </a:r>
            <a:r>
              <a:rPr lang="nl-NL" sz="2400" dirty="0" smtClean="0"/>
              <a:t> + </a:t>
            </a:r>
            <a:r>
              <a:rPr lang="nl-NL" sz="2400" dirty="0" smtClean="0">
                <a:solidFill>
                  <a:srgbClr val="FF0000"/>
                </a:solidFill>
              </a:rPr>
              <a:t>2</a:t>
            </a:r>
            <a:r>
              <a:rPr lang="nl-NL" sz="2400" dirty="0" smtClean="0">
                <a:solidFill>
                  <a:srgbClr val="FF0000"/>
                </a:solidFill>
                <a:sym typeface="Symbol"/>
              </a:rPr>
              <a:t></a:t>
            </a:r>
            <a:r>
              <a:rPr lang="nl-NL" sz="2400" dirty="0" smtClean="0">
                <a:solidFill>
                  <a:srgbClr val="FF0000"/>
                </a:solidFill>
              </a:rPr>
              <a:t>g</a:t>
            </a:r>
            <a:r>
              <a:rPr lang="nl-NL" sz="2400" dirty="0" smtClean="0">
                <a:solidFill>
                  <a:srgbClr val="FF0000"/>
                </a:solidFill>
                <a:sym typeface="Symbol"/>
              </a:rPr>
              <a:t></a:t>
            </a:r>
            <a:r>
              <a:rPr lang="nl-NL" sz="2400" dirty="0" err="1" smtClean="0">
                <a:solidFill>
                  <a:srgbClr val="FF0000"/>
                </a:solidFill>
              </a:rPr>
              <a:t>h</a:t>
            </a:r>
            <a:r>
              <a:rPr lang="nl-NL" sz="2400" baseline="-25000" dirty="0" err="1" smtClean="0">
                <a:solidFill>
                  <a:srgbClr val="FF0000"/>
                </a:solidFill>
              </a:rPr>
              <a:t>b</a:t>
            </a:r>
            <a:r>
              <a:rPr lang="nl-NL" sz="2400" dirty="0" smtClean="0">
                <a:solidFill>
                  <a:srgbClr val="FF0000"/>
                </a:solidFill>
              </a:rPr>
              <a:t> </a:t>
            </a:r>
            <a:r>
              <a:rPr lang="nl-NL" sz="2400" dirty="0" smtClean="0"/>
              <a:t>= v</a:t>
            </a:r>
            <a:r>
              <a:rPr lang="nl-NL" sz="2400" baseline="-25000" dirty="0" smtClean="0"/>
              <a:t>e</a:t>
            </a:r>
            <a:r>
              <a:rPr lang="nl-NL" sz="2400" baseline="30000" dirty="0" smtClean="0"/>
              <a:t>2</a:t>
            </a:r>
            <a:r>
              <a:rPr lang="nl-NL" sz="2400" dirty="0" smtClean="0"/>
              <a:t> + 2</a:t>
            </a:r>
            <a:r>
              <a:rPr lang="nl-NL" sz="2400" dirty="0" smtClean="0">
                <a:sym typeface="Symbol"/>
              </a:rPr>
              <a:t></a:t>
            </a:r>
            <a:r>
              <a:rPr lang="nl-NL" sz="2400" dirty="0" smtClean="0"/>
              <a:t>g</a:t>
            </a:r>
            <a:r>
              <a:rPr lang="nl-NL" sz="2400" dirty="0" smtClean="0">
                <a:sym typeface="Symbol"/>
              </a:rPr>
              <a:t></a:t>
            </a:r>
            <a:r>
              <a:rPr lang="nl-NL" sz="2400" dirty="0" err="1" smtClean="0"/>
              <a:t>h</a:t>
            </a:r>
            <a:r>
              <a:rPr lang="nl-NL" sz="2400" baseline="-25000" dirty="0" err="1" smtClean="0"/>
              <a:t>e</a:t>
            </a:r>
            <a:r>
              <a:rPr lang="nl-NL" sz="2400" baseline="-25000" dirty="0" smtClean="0"/>
              <a:t> </a:t>
            </a:r>
            <a:r>
              <a:rPr lang="nl-NL" sz="2400" dirty="0" smtClean="0"/>
              <a:t> </a:t>
            </a:r>
            <a:r>
              <a:rPr lang="nl-NL" sz="2400" dirty="0" smtClean="0">
                <a:solidFill>
                  <a:srgbClr val="FF0000"/>
                </a:solidFill>
              </a:rPr>
              <a:t>(x 0,5m)</a:t>
            </a:r>
            <a:r>
              <a:rPr lang="nl-NL" sz="2400" dirty="0" smtClean="0"/>
              <a:t> </a:t>
            </a:r>
          </a:p>
          <a:p>
            <a:pPr algn="ctr"/>
            <a:endParaRPr lang="nl-NL" sz="2400" dirty="0" smtClean="0"/>
          </a:p>
          <a:p>
            <a:pPr algn="ctr"/>
            <a:r>
              <a:rPr lang="nl-NL" sz="2400" dirty="0" smtClean="0"/>
              <a:t>0,5</a:t>
            </a:r>
            <a:r>
              <a:rPr lang="nl-NL" sz="2400" dirty="0" smtClean="0">
                <a:sym typeface="Symbol"/>
              </a:rPr>
              <a:t></a:t>
            </a:r>
            <a:r>
              <a:rPr lang="nl-NL" sz="2400" dirty="0" smtClean="0"/>
              <a:t>m</a:t>
            </a:r>
            <a:r>
              <a:rPr lang="nl-NL" sz="2400" dirty="0" smtClean="0">
                <a:sym typeface="Symbol"/>
              </a:rPr>
              <a:t></a:t>
            </a:r>
            <a:r>
              <a:rPr lang="nl-NL" sz="2400" dirty="0" smtClean="0"/>
              <a:t>v</a:t>
            </a:r>
            <a:r>
              <a:rPr lang="nl-NL" sz="2400" baseline="-25000" dirty="0" smtClean="0"/>
              <a:t>begin</a:t>
            </a:r>
            <a:r>
              <a:rPr lang="nl-NL" sz="2400" baseline="30000" dirty="0" smtClean="0"/>
              <a:t>2</a:t>
            </a:r>
            <a:r>
              <a:rPr lang="nl-NL" sz="2400" dirty="0" smtClean="0"/>
              <a:t> + </a:t>
            </a:r>
            <a:r>
              <a:rPr lang="nl-NL" sz="2400" dirty="0" smtClean="0">
                <a:solidFill>
                  <a:srgbClr val="FF0000"/>
                </a:solidFill>
              </a:rPr>
              <a:t>m</a:t>
            </a:r>
            <a:r>
              <a:rPr lang="nl-NL" sz="2400" dirty="0" smtClean="0">
                <a:solidFill>
                  <a:srgbClr val="FF0000"/>
                </a:solidFill>
                <a:sym typeface="Symbol"/>
              </a:rPr>
              <a:t></a:t>
            </a:r>
            <a:r>
              <a:rPr lang="nl-NL" sz="2400" dirty="0" smtClean="0">
                <a:solidFill>
                  <a:srgbClr val="FF0000"/>
                </a:solidFill>
              </a:rPr>
              <a:t>g</a:t>
            </a:r>
            <a:r>
              <a:rPr lang="nl-NL" sz="2400" dirty="0" smtClean="0">
                <a:solidFill>
                  <a:srgbClr val="FF0000"/>
                </a:solidFill>
                <a:sym typeface="Symbol"/>
              </a:rPr>
              <a:t></a:t>
            </a:r>
            <a:r>
              <a:rPr lang="nl-NL" sz="2400" dirty="0" err="1" smtClean="0">
                <a:solidFill>
                  <a:srgbClr val="FF0000"/>
                </a:solidFill>
              </a:rPr>
              <a:t>h</a:t>
            </a:r>
            <a:r>
              <a:rPr lang="nl-NL" sz="2400" baseline="-25000" dirty="0" err="1" smtClean="0">
                <a:solidFill>
                  <a:srgbClr val="FF0000"/>
                </a:solidFill>
              </a:rPr>
              <a:t>begin</a:t>
            </a:r>
            <a:r>
              <a:rPr lang="nl-NL" sz="2400" dirty="0" smtClean="0">
                <a:solidFill>
                  <a:srgbClr val="FF0000"/>
                </a:solidFill>
              </a:rPr>
              <a:t> </a:t>
            </a:r>
            <a:r>
              <a:rPr lang="nl-NL" sz="2400" dirty="0" smtClean="0"/>
              <a:t>= 0,5</a:t>
            </a:r>
            <a:r>
              <a:rPr lang="nl-NL" sz="2400" dirty="0" smtClean="0">
                <a:sym typeface="Symbol"/>
              </a:rPr>
              <a:t></a:t>
            </a:r>
            <a:r>
              <a:rPr lang="nl-NL" sz="2400" dirty="0" smtClean="0"/>
              <a:t>m</a:t>
            </a:r>
            <a:r>
              <a:rPr lang="nl-NL" sz="2400" dirty="0" smtClean="0">
                <a:sym typeface="Symbol"/>
              </a:rPr>
              <a:t></a:t>
            </a:r>
            <a:r>
              <a:rPr lang="nl-NL" sz="2400" dirty="0" smtClean="0"/>
              <a:t>v</a:t>
            </a:r>
            <a:r>
              <a:rPr lang="nl-NL" sz="2400" baseline="-25000" dirty="0" smtClean="0"/>
              <a:t>eind</a:t>
            </a:r>
            <a:r>
              <a:rPr lang="nl-NL" sz="2400" baseline="30000" dirty="0" smtClean="0"/>
              <a:t>2</a:t>
            </a:r>
            <a:r>
              <a:rPr lang="nl-NL" sz="2400" dirty="0" smtClean="0"/>
              <a:t> + m</a:t>
            </a:r>
            <a:r>
              <a:rPr lang="nl-NL" sz="2400" dirty="0" smtClean="0">
                <a:sym typeface="Symbol"/>
              </a:rPr>
              <a:t></a:t>
            </a:r>
            <a:r>
              <a:rPr lang="nl-NL" sz="2400" dirty="0" smtClean="0"/>
              <a:t>g</a:t>
            </a:r>
            <a:r>
              <a:rPr lang="nl-NL" sz="2400" dirty="0" smtClean="0">
                <a:sym typeface="Symbol"/>
              </a:rPr>
              <a:t></a:t>
            </a:r>
            <a:r>
              <a:rPr lang="nl-NL" sz="2400" dirty="0" err="1" smtClean="0"/>
              <a:t>h</a:t>
            </a:r>
            <a:r>
              <a:rPr lang="nl-NL" sz="2400" baseline="-25000" dirty="0" err="1" smtClean="0"/>
              <a:t>eind</a:t>
            </a:r>
            <a:endParaRPr lang="nl-NL" sz="2400" dirty="0" smtClean="0"/>
          </a:p>
          <a:p>
            <a:pPr algn="ctr"/>
            <a:endParaRPr lang="nl-NL" sz="2400" dirty="0" smtClean="0">
              <a:solidFill>
                <a:srgbClr val="FF0000"/>
              </a:solidFill>
            </a:endParaRPr>
          </a:p>
          <a:p>
            <a:pPr algn="ctr"/>
            <a:endParaRPr lang="nl-NL" sz="2000" dirty="0" smtClean="0">
              <a:solidFill>
                <a:srgbClr val="FF0000"/>
              </a:solidFill>
            </a:endParaRPr>
          </a:p>
        </p:txBody>
      </p:sp>
      <p:pic>
        <p:nvPicPr>
          <p:cNvPr id="14" name="Afbeelding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5"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6"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20</a:t>
            </a:fld>
            <a:endParaRPr lang="nl-NL" dirty="0"/>
          </a:p>
        </p:txBody>
      </p:sp>
    </p:spTree>
    <p:extLst>
      <p:ext uri="{BB962C8B-B14F-4D97-AF65-F5344CB8AC3E}">
        <p14:creationId xmlns:p14="http://schemas.microsoft.com/office/powerpoint/2010/main" val="32670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p:cNvSpPr/>
          <p:nvPr/>
        </p:nvSpPr>
        <p:spPr>
          <a:xfrm>
            <a:off x="1828800" y="2743200"/>
            <a:ext cx="54864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39840" y="1234190"/>
            <a:ext cx="8640000" cy="4047262"/>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Nieuwe wet: stap 3</a:t>
            </a:r>
          </a:p>
          <a:p>
            <a:pPr algn="ctr">
              <a:spcBef>
                <a:spcPct val="50000"/>
              </a:spcBef>
            </a:pPr>
            <a:r>
              <a:rPr lang="nl-NL" sz="2400" dirty="0" smtClean="0">
                <a:latin typeface="+mj-lt"/>
              </a:rPr>
              <a:t>samenvoegen</a:t>
            </a:r>
          </a:p>
          <a:p>
            <a:pPr algn="ctr">
              <a:spcBef>
                <a:spcPct val="50000"/>
              </a:spcBef>
            </a:pPr>
            <a:endParaRPr lang="nl-NL" sz="1400" dirty="0" smtClean="0">
              <a:latin typeface="+mj-lt"/>
            </a:endParaRPr>
          </a:p>
          <a:p>
            <a:pPr algn="ctr">
              <a:spcBef>
                <a:spcPct val="50000"/>
              </a:spcBef>
            </a:pPr>
            <a:r>
              <a:rPr lang="nl-NL" sz="2400" dirty="0" smtClean="0"/>
              <a:t>0,5</a:t>
            </a:r>
            <a:r>
              <a:rPr lang="nl-NL" sz="2400" dirty="0" smtClean="0">
                <a:sym typeface="Symbol"/>
              </a:rPr>
              <a:t></a:t>
            </a:r>
            <a:r>
              <a:rPr lang="nl-NL" sz="2400" dirty="0" smtClean="0"/>
              <a:t>m</a:t>
            </a:r>
            <a:r>
              <a:rPr lang="nl-NL" sz="2400" dirty="0" smtClean="0">
                <a:sym typeface="Symbol"/>
              </a:rPr>
              <a:t></a:t>
            </a:r>
            <a:r>
              <a:rPr lang="nl-NL" sz="2400" dirty="0" smtClean="0"/>
              <a:t>v</a:t>
            </a:r>
            <a:r>
              <a:rPr lang="nl-NL" sz="2400" baseline="-25000" dirty="0" smtClean="0"/>
              <a:t>begin</a:t>
            </a:r>
            <a:r>
              <a:rPr lang="nl-NL" sz="2400" baseline="30000" dirty="0" smtClean="0"/>
              <a:t>2</a:t>
            </a:r>
            <a:r>
              <a:rPr lang="nl-NL" sz="2400" dirty="0" smtClean="0"/>
              <a:t> + m</a:t>
            </a:r>
            <a:r>
              <a:rPr lang="nl-NL" sz="2400" dirty="0" smtClean="0">
                <a:sym typeface="Symbol"/>
              </a:rPr>
              <a:t></a:t>
            </a:r>
            <a:r>
              <a:rPr lang="nl-NL" sz="2400" dirty="0" smtClean="0"/>
              <a:t>g</a:t>
            </a:r>
            <a:r>
              <a:rPr lang="nl-NL" sz="2400" dirty="0" smtClean="0">
                <a:sym typeface="Symbol"/>
              </a:rPr>
              <a:t></a:t>
            </a:r>
            <a:r>
              <a:rPr lang="nl-NL" sz="2400" dirty="0" err="1" smtClean="0"/>
              <a:t>h</a:t>
            </a:r>
            <a:r>
              <a:rPr lang="nl-NL" sz="2400" baseline="-25000" dirty="0" err="1" smtClean="0"/>
              <a:t>begin</a:t>
            </a:r>
            <a:r>
              <a:rPr lang="nl-NL" sz="2400" dirty="0" smtClean="0"/>
              <a:t> + c**</a:t>
            </a:r>
            <a:r>
              <a:rPr lang="nl-NL" sz="2400" dirty="0" smtClean="0">
                <a:sym typeface="Symbol"/>
              </a:rPr>
              <a:t></a:t>
            </a:r>
            <a:r>
              <a:rPr lang="nl-NL" sz="2400" dirty="0" smtClean="0"/>
              <a:t>m</a:t>
            </a:r>
            <a:r>
              <a:rPr lang="nl-NL" sz="2400" dirty="0" smtClean="0">
                <a:sym typeface="Symbol"/>
              </a:rPr>
              <a:t></a:t>
            </a:r>
            <a:r>
              <a:rPr lang="nl-NL" sz="2400" dirty="0" err="1" smtClean="0"/>
              <a:t>T</a:t>
            </a:r>
            <a:r>
              <a:rPr lang="nl-NL" sz="2400" baseline="-25000" dirty="0" err="1" smtClean="0"/>
              <a:t>begin</a:t>
            </a:r>
            <a:r>
              <a:rPr lang="nl-NL" sz="2400" dirty="0" smtClean="0"/>
              <a:t> = </a:t>
            </a:r>
          </a:p>
          <a:p>
            <a:pPr algn="ctr">
              <a:spcBef>
                <a:spcPct val="50000"/>
              </a:spcBef>
            </a:pPr>
            <a:r>
              <a:rPr lang="nl-NL" sz="2400" dirty="0" smtClean="0"/>
              <a:t>0,5</a:t>
            </a:r>
            <a:r>
              <a:rPr lang="nl-NL" sz="2400" dirty="0" smtClean="0">
                <a:sym typeface="Symbol"/>
              </a:rPr>
              <a:t></a:t>
            </a:r>
            <a:r>
              <a:rPr lang="nl-NL" sz="2400" dirty="0" smtClean="0"/>
              <a:t>m</a:t>
            </a:r>
            <a:r>
              <a:rPr lang="nl-NL" sz="2400" dirty="0" smtClean="0">
                <a:sym typeface="Symbol"/>
              </a:rPr>
              <a:t></a:t>
            </a:r>
            <a:r>
              <a:rPr lang="nl-NL" sz="2400" dirty="0" smtClean="0"/>
              <a:t>v</a:t>
            </a:r>
            <a:r>
              <a:rPr lang="nl-NL" sz="2400" baseline="-25000" dirty="0" smtClean="0"/>
              <a:t>eind</a:t>
            </a:r>
            <a:r>
              <a:rPr lang="nl-NL" sz="2400" baseline="30000" dirty="0" smtClean="0"/>
              <a:t>2</a:t>
            </a:r>
            <a:r>
              <a:rPr lang="nl-NL" sz="2400" dirty="0" smtClean="0"/>
              <a:t> + m</a:t>
            </a:r>
            <a:r>
              <a:rPr lang="nl-NL" sz="2400" dirty="0" smtClean="0">
                <a:sym typeface="Symbol"/>
              </a:rPr>
              <a:t></a:t>
            </a:r>
            <a:r>
              <a:rPr lang="nl-NL" sz="2400" dirty="0" smtClean="0"/>
              <a:t>g</a:t>
            </a:r>
            <a:r>
              <a:rPr lang="nl-NL" sz="2400" dirty="0" smtClean="0">
                <a:sym typeface="Symbol"/>
              </a:rPr>
              <a:t></a:t>
            </a:r>
            <a:r>
              <a:rPr lang="nl-NL" sz="2400" dirty="0" err="1" smtClean="0"/>
              <a:t>h</a:t>
            </a:r>
            <a:r>
              <a:rPr lang="nl-NL" sz="2400" baseline="-25000" dirty="0" err="1" smtClean="0"/>
              <a:t>eind</a:t>
            </a:r>
            <a:r>
              <a:rPr lang="nl-NL" sz="2400" dirty="0" smtClean="0"/>
              <a:t> + c**</a:t>
            </a:r>
            <a:r>
              <a:rPr lang="nl-NL" sz="2400" dirty="0" smtClean="0">
                <a:sym typeface="Symbol"/>
              </a:rPr>
              <a:t></a:t>
            </a:r>
            <a:r>
              <a:rPr lang="nl-NL" sz="2400" dirty="0" smtClean="0"/>
              <a:t>m</a:t>
            </a:r>
            <a:r>
              <a:rPr lang="nl-NL" sz="2400" dirty="0" smtClean="0">
                <a:sym typeface="Symbol"/>
              </a:rPr>
              <a:t></a:t>
            </a:r>
            <a:r>
              <a:rPr lang="nl-NL" sz="2400" dirty="0" err="1" smtClean="0"/>
              <a:t>T</a:t>
            </a:r>
            <a:r>
              <a:rPr lang="nl-NL" sz="2400" baseline="-25000" dirty="0" err="1" smtClean="0"/>
              <a:t>eind</a:t>
            </a:r>
            <a:r>
              <a:rPr lang="nl-NL" sz="2400" dirty="0" smtClean="0"/>
              <a:t> </a:t>
            </a:r>
          </a:p>
          <a:p>
            <a:pPr algn="ctr">
              <a:spcBef>
                <a:spcPct val="50000"/>
              </a:spcBef>
            </a:pPr>
            <a:endParaRPr lang="nl-NL" sz="2400" dirty="0" smtClean="0"/>
          </a:p>
          <a:p>
            <a:pPr algn="ctr">
              <a:spcBef>
                <a:spcPct val="50000"/>
              </a:spcBef>
            </a:pPr>
            <a:endParaRPr lang="nl-NL" sz="2400" dirty="0" smtClean="0"/>
          </a:p>
          <a:p>
            <a:pPr algn="ctr"/>
            <a:r>
              <a:rPr lang="nl-NL" sz="2400" dirty="0" smtClean="0"/>
              <a:t>c** = g</a:t>
            </a:r>
            <a:r>
              <a:rPr lang="nl-NL" sz="2400" dirty="0" smtClean="0">
                <a:sym typeface="Symbol"/>
              </a:rPr>
              <a:t></a:t>
            </a:r>
            <a:r>
              <a:rPr lang="nl-NL" sz="2400" dirty="0" smtClean="0"/>
              <a:t>c* → </a:t>
            </a:r>
            <a:r>
              <a:rPr lang="nl-NL" sz="2400" dirty="0" err="1" smtClean="0"/>
              <a:t>c</a:t>
            </a:r>
            <a:r>
              <a:rPr lang="nl-NL" sz="2400" baseline="-25000" dirty="0" err="1" smtClean="0"/>
              <a:t>water</a:t>
            </a:r>
            <a:r>
              <a:rPr lang="nl-NL" sz="2400" dirty="0" smtClean="0"/>
              <a:t>** = 4,18</a:t>
            </a:r>
            <a:r>
              <a:rPr lang="nl-NL" sz="2400" dirty="0" smtClean="0">
                <a:sym typeface="Symbol"/>
              </a:rPr>
              <a:t>10</a:t>
            </a:r>
            <a:r>
              <a:rPr lang="nl-NL" sz="2400" baseline="30000" dirty="0" smtClean="0">
                <a:sym typeface="Symbol"/>
              </a:rPr>
              <a:t>3</a:t>
            </a:r>
            <a:r>
              <a:rPr lang="nl-NL" sz="2400" dirty="0" smtClean="0">
                <a:sym typeface="Symbol"/>
              </a:rPr>
              <a:t> </a:t>
            </a:r>
            <a:r>
              <a:rPr lang="nl-NL" sz="2400" dirty="0" smtClean="0"/>
              <a:t>m</a:t>
            </a:r>
            <a:r>
              <a:rPr lang="nl-NL" sz="2400" baseline="30000" dirty="0" smtClean="0"/>
              <a:t>2</a:t>
            </a:r>
            <a:r>
              <a:rPr lang="nl-NL" sz="2400" dirty="0" smtClean="0"/>
              <a:t>/Ks</a:t>
            </a:r>
            <a:r>
              <a:rPr lang="nl-NL" sz="2400" baseline="30000" dirty="0" smtClean="0"/>
              <a:t>2</a:t>
            </a:r>
            <a:r>
              <a:rPr lang="nl-NL" sz="2400" dirty="0" smtClean="0"/>
              <a:t> = 4,18</a:t>
            </a:r>
            <a:r>
              <a:rPr lang="nl-NL" sz="2400" dirty="0" smtClean="0">
                <a:sym typeface="Symbol"/>
              </a:rPr>
              <a:t></a:t>
            </a:r>
            <a:r>
              <a:rPr lang="nl-NL" sz="2400" dirty="0" smtClean="0"/>
              <a:t>10</a:t>
            </a:r>
            <a:r>
              <a:rPr lang="nl-NL" sz="2400" baseline="30000" dirty="0" smtClean="0"/>
              <a:t>3</a:t>
            </a:r>
            <a:r>
              <a:rPr lang="nl-NL" sz="2400" dirty="0" smtClean="0"/>
              <a:t> J/</a:t>
            </a:r>
            <a:r>
              <a:rPr lang="nl-NL" sz="2400" dirty="0" err="1" smtClean="0"/>
              <a:t>kgK</a:t>
            </a:r>
            <a:endParaRPr lang="nl-NL" sz="2400" dirty="0" smtClean="0"/>
          </a:p>
        </p:txBody>
      </p:sp>
      <p:pic>
        <p:nvPicPr>
          <p:cNvPr id="8" name="Afbeelding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1"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2"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21</a:t>
            </a:fld>
            <a:endParaRPr lang="nl-NL" dirty="0"/>
          </a:p>
        </p:txBody>
      </p:sp>
    </p:spTree>
    <p:extLst>
      <p:ext uri="{BB962C8B-B14F-4D97-AF65-F5344CB8AC3E}">
        <p14:creationId xmlns:p14="http://schemas.microsoft.com/office/powerpoint/2010/main" val="32670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152400" y="762000"/>
            <a:ext cx="4320000" cy="584775"/>
          </a:xfrm>
          <a:prstGeom prst="rect">
            <a:avLst/>
          </a:prstGeom>
          <a:noFill/>
          <a:ln w="9525">
            <a:noFill/>
            <a:miter lim="800000"/>
            <a:headEnd/>
            <a:tailEnd/>
          </a:ln>
        </p:spPr>
        <p:txBody>
          <a:bodyPr wrap="square">
            <a:spAutoFit/>
          </a:bodyPr>
          <a:lstStyle/>
          <a:p>
            <a:pPr algn="ctr">
              <a:spcBef>
                <a:spcPct val="50000"/>
              </a:spcBef>
            </a:pPr>
            <a:r>
              <a:rPr lang="nl-NL" sz="3200" dirty="0" err="1" smtClean="0">
                <a:latin typeface="Verdana" pitchFamily="34" charset="0"/>
              </a:rPr>
              <a:t>Toetsvraag</a:t>
            </a:r>
            <a:endParaRPr lang="nl-NL" sz="2000" dirty="0"/>
          </a:p>
        </p:txBody>
      </p:sp>
      <p:pic>
        <p:nvPicPr>
          <p:cNvPr id="2" name="Afbeelding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5200" y="838200"/>
            <a:ext cx="3332419" cy="5029200"/>
          </a:xfrm>
          <a:prstGeom prst="rect">
            <a:avLst/>
          </a:prstGeom>
        </p:spPr>
      </p:pic>
      <p:pic>
        <p:nvPicPr>
          <p:cNvPr id="8" name="Afbeelding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1"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2"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22</a:t>
            </a:fld>
            <a:endParaRPr lang="nl-NL" dirty="0"/>
          </a:p>
        </p:txBody>
      </p:sp>
    </p:spTree>
    <p:extLst>
      <p:ext uri="{BB962C8B-B14F-4D97-AF65-F5344CB8AC3E}">
        <p14:creationId xmlns:p14="http://schemas.microsoft.com/office/powerpoint/2010/main" val="757771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762000"/>
            <a:ext cx="8640000" cy="4585871"/>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Energy Concept Inventory vraag</a:t>
            </a:r>
          </a:p>
          <a:p>
            <a:pPr>
              <a:spcBef>
                <a:spcPct val="50000"/>
              </a:spcBef>
            </a:pPr>
            <a:r>
              <a:rPr lang="nl-NL" sz="2000" dirty="0" smtClean="0"/>
              <a:t>Een </a:t>
            </a:r>
            <a:r>
              <a:rPr lang="nl-NL" sz="2000" dirty="0"/>
              <a:t>stalen bal rolt over een glad, hard en horizontaal oppervlak met een zekere snelheid</a:t>
            </a:r>
            <a:r>
              <a:rPr lang="nl-NL" sz="2000" dirty="0" smtClean="0"/>
              <a:t>.</a:t>
            </a:r>
          </a:p>
          <a:p>
            <a:pPr>
              <a:spcBef>
                <a:spcPct val="50000"/>
              </a:spcBef>
            </a:pPr>
            <a:endParaRPr lang="nl-NL" sz="2000" dirty="0"/>
          </a:p>
          <a:p>
            <a:r>
              <a:rPr lang="nl-NL" sz="2000" dirty="0"/>
              <a:t>Vervolgens rolt de bal vloeiend een heuvel op en af, zoals de in de figuur </a:t>
            </a:r>
            <a:r>
              <a:rPr lang="nl-NL" sz="2000" dirty="0" smtClean="0"/>
              <a:t>hierboven is weergegeven</a:t>
            </a:r>
            <a:r>
              <a:rPr lang="nl-NL" sz="2000" dirty="0"/>
              <a:t>. Hoe groot is de snelheid van de bal in punt </a:t>
            </a:r>
            <a:r>
              <a:rPr lang="nl-NL" sz="2000" b="1" dirty="0"/>
              <a:t>B </a:t>
            </a:r>
            <a:r>
              <a:rPr lang="nl-NL" sz="2000" dirty="0"/>
              <a:t>na de heuvel, vergeleken </a:t>
            </a:r>
            <a:r>
              <a:rPr lang="nl-NL" sz="2000" dirty="0" smtClean="0"/>
              <a:t>met de </a:t>
            </a:r>
            <a:r>
              <a:rPr lang="nl-NL" sz="2000" dirty="0"/>
              <a:t>snelheid in punt </a:t>
            </a:r>
            <a:r>
              <a:rPr lang="nl-NL" sz="2000" b="1" dirty="0"/>
              <a:t>A </a:t>
            </a:r>
            <a:r>
              <a:rPr lang="nl-NL" sz="2000" dirty="0"/>
              <a:t>voor de heuvel</a:t>
            </a:r>
            <a:r>
              <a:rPr lang="nl-NL" sz="2000" dirty="0" smtClean="0"/>
              <a:t>.</a:t>
            </a:r>
          </a:p>
          <a:p>
            <a:endParaRPr lang="nl-NL" sz="2000" dirty="0"/>
          </a:p>
          <a:p>
            <a:r>
              <a:rPr lang="nl-NL" sz="2000" b="1" dirty="0"/>
              <a:t>A</a:t>
            </a:r>
            <a:r>
              <a:rPr lang="nl-NL" sz="2000" dirty="0"/>
              <a:t>. De snelheid in punt </a:t>
            </a:r>
            <a:r>
              <a:rPr lang="nl-NL" sz="2000" i="1" dirty="0"/>
              <a:t>B</a:t>
            </a:r>
            <a:r>
              <a:rPr lang="nl-NL" sz="2000" b="1" dirty="0"/>
              <a:t> </a:t>
            </a:r>
            <a:r>
              <a:rPr lang="nl-NL" sz="2000" dirty="0"/>
              <a:t>is aanzienlijk kleiner dan in punt </a:t>
            </a:r>
            <a:r>
              <a:rPr lang="nl-NL" sz="2000" i="1" dirty="0"/>
              <a:t>A</a:t>
            </a:r>
            <a:r>
              <a:rPr lang="nl-NL" sz="2000" dirty="0"/>
              <a:t>.</a:t>
            </a:r>
          </a:p>
          <a:p>
            <a:r>
              <a:rPr lang="nl-NL" sz="2000" b="1" dirty="0"/>
              <a:t>B</a:t>
            </a:r>
            <a:r>
              <a:rPr lang="nl-NL" sz="2000" dirty="0"/>
              <a:t>. De snelheid in punt </a:t>
            </a:r>
            <a:r>
              <a:rPr lang="nl-NL" sz="2000" i="1" dirty="0"/>
              <a:t>B</a:t>
            </a:r>
            <a:r>
              <a:rPr lang="nl-NL" sz="2000" b="1" dirty="0"/>
              <a:t> </a:t>
            </a:r>
            <a:r>
              <a:rPr lang="nl-NL" sz="2000" dirty="0"/>
              <a:t>is bijna hetzelfde als in punt </a:t>
            </a:r>
            <a:r>
              <a:rPr lang="nl-NL" sz="2000" i="1" dirty="0"/>
              <a:t>A</a:t>
            </a:r>
            <a:r>
              <a:rPr lang="nl-NL" sz="2000" dirty="0"/>
              <a:t>.</a:t>
            </a:r>
          </a:p>
          <a:p>
            <a:r>
              <a:rPr lang="nl-NL" sz="2000" b="1" dirty="0"/>
              <a:t>C</a:t>
            </a:r>
            <a:r>
              <a:rPr lang="nl-NL" sz="2000" dirty="0"/>
              <a:t>. De snelheid in punt </a:t>
            </a:r>
            <a:r>
              <a:rPr lang="nl-NL" sz="2000" i="1" dirty="0"/>
              <a:t>B</a:t>
            </a:r>
            <a:r>
              <a:rPr lang="nl-NL" sz="2000" b="1" dirty="0"/>
              <a:t> </a:t>
            </a:r>
            <a:r>
              <a:rPr lang="nl-NL" sz="2000" dirty="0"/>
              <a:t>is iets groter dan in punt </a:t>
            </a:r>
            <a:r>
              <a:rPr lang="nl-NL" sz="2000" i="1" dirty="0"/>
              <a:t>A</a:t>
            </a:r>
            <a:r>
              <a:rPr lang="nl-NL" sz="2000" dirty="0"/>
              <a:t>.</a:t>
            </a:r>
          </a:p>
          <a:p>
            <a:r>
              <a:rPr lang="nl-NL" sz="2000" b="1" dirty="0"/>
              <a:t>D</a:t>
            </a:r>
            <a:r>
              <a:rPr lang="nl-NL" sz="2000" dirty="0"/>
              <a:t>. De snelheid in punt </a:t>
            </a:r>
            <a:r>
              <a:rPr lang="nl-NL" sz="2000" i="1" dirty="0"/>
              <a:t>B</a:t>
            </a:r>
            <a:r>
              <a:rPr lang="nl-NL" sz="2000" b="1" dirty="0"/>
              <a:t> </a:t>
            </a:r>
            <a:r>
              <a:rPr lang="nl-NL" sz="2000" dirty="0"/>
              <a:t>is veel groter dan in punt </a:t>
            </a:r>
            <a:r>
              <a:rPr lang="nl-NL" sz="2000" i="1" dirty="0"/>
              <a:t>A</a:t>
            </a:r>
            <a:r>
              <a:rPr lang="nl-NL" sz="2000" dirty="0"/>
              <a:t>.</a:t>
            </a:r>
          </a:p>
          <a:p>
            <a:r>
              <a:rPr lang="nl-NL" sz="2000" b="1" dirty="0"/>
              <a:t>E</a:t>
            </a:r>
            <a:r>
              <a:rPr lang="nl-NL" sz="2000" dirty="0"/>
              <a:t>. Er is te weinig informatie om deze vraag te beantwoorden.</a:t>
            </a:r>
          </a:p>
        </p:txBody>
      </p:sp>
      <p:pic>
        <p:nvPicPr>
          <p:cNvPr id="2050" name="Afbeelding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09800" y="1803400"/>
            <a:ext cx="47180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1"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2"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23</a:t>
            </a:fld>
            <a:endParaRPr lang="nl-NL" dirty="0"/>
          </a:p>
        </p:txBody>
      </p:sp>
    </p:spTree>
    <p:extLst>
      <p:ext uri="{BB962C8B-B14F-4D97-AF65-F5344CB8AC3E}">
        <p14:creationId xmlns:p14="http://schemas.microsoft.com/office/powerpoint/2010/main" val="507631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762000"/>
            <a:ext cx="8640000" cy="584775"/>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Resultaten ECI vraag</a:t>
            </a:r>
          </a:p>
        </p:txBody>
      </p:sp>
      <p:graphicFrame>
        <p:nvGraphicFramePr>
          <p:cNvPr id="2" name="Tabel 1"/>
          <p:cNvGraphicFramePr>
            <a:graphicFrameLocks noGrp="1"/>
          </p:cNvGraphicFramePr>
          <p:nvPr>
            <p:extLst>
              <p:ext uri="{D42A27DB-BD31-4B8C-83A1-F6EECF244321}">
                <p14:modId xmlns:p14="http://schemas.microsoft.com/office/powerpoint/2010/main" val="3028594581"/>
              </p:ext>
            </p:extLst>
          </p:nvPr>
        </p:nvGraphicFramePr>
        <p:xfrm>
          <a:off x="76200" y="2057400"/>
          <a:ext cx="8911019" cy="2190750"/>
        </p:xfrm>
        <a:graphic>
          <a:graphicData uri="http://schemas.openxmlformats.org/drawingml/2006/table">
            <a:tbl>
              <a:tblPr>
                <a:tableStyleId>{5C22544A-7EE6-4342-B048-85BDC9FD1C3A}</a:tableStyleId>
              </a:tblPr>
              <a:tblGrid>
                <a:gridCol w="1368615"/>
                <a:gridCol w="1009650"/>
                <a:gridCol w="854075"/>
                <a:gridCol w="995363"/>
                <a:gridCol w="1157478"/>
                <a:gridCol w="1841500"/>
                <a:gridCol w="1684338"/>
              </a:tblGrid>
              <a:tr h="190500">
                <a:tc>
                  <a:txBody>
                    <a:bodyPr/>
                    <a:lstStyle/>
                    <a:p>
                      <a:pPr algn="ctr" fontAlgn="b"/>
                      <a:r>
                        <a:rPr lang="nl-NL" sz="2000" b="1" u="none" strike="noStrike" dirty="0">
                          <a:effectLst/>
                        </a:rPr>
                        <a:t>Test </a:t>
                      </a:r>
                      <a:r>
                        <a:rPr lang="nl-NL" sz="2000" b="1" u="none" strike="noStrike" dirty="0" smtClean="0">
                          <a:effectLst/>
                        </a:rPr>
                        <a:t>V4/H4</a:t>
                      </a:r>
                    </a:p>
                    <a:p>
                      <a:pPr algn="ctr" fontAlgn="b"/>
                      <a:r>
                        <a:rPr lang="nl-NL" sz="2000" b="1" i="0" u="none" strike="noStrike" dirty="0" smtClean="0">
                          <a:solidFill>
                            <a:srgbClr val="000000"/>
                          </a:solidFill>
                          <a:effectLst/>
                          <a:latin typeface="Calibri"/>
                        </a:rPr>
                        <a:t>(61)</a:t>
                      </a:r>
                      <a:endParaRPr lang="nl-NL" sz="2000" b="1" i="0" u="none" strike="noStrike" dirty="0">
                        <a:solidFill>
                          <a:srgbClr val="000000"/>
                        </a:solidFill>
                        <a:effectLst/>
                        <a:latin typeface="Calibri"/>
                      </a:endParaRPr>
                    </a:p>
                  </a:txBody>
                  <a:tcPr marL="9525" marR="9525" marT="9525" marB="0" anchor="b"/>
                </a:tc>
                <a:tc>
                  <a:txBody>
                    <a:bodyPr/>
                    <a:lstStyle/>
                    <a:p>
                      <a:pPr algn="ctr" fontAlgn="b"/>
                      <a:r>
                        <a:rPr lang="nl-NL" sz="2000" b="1" u="none" strike="noStrike" dirty="0" smtClean="0">
                          <a:effectLst/>
                        </a:rPr>
                        <a:t>H5Na12</a:t>
                      </a:r>
                    </a:p>
                    <a:p>
                      <a:pPr algn="ctr" fontAlgn="b"/>
                      <a:r>
                        <a:rPr lang="nl-NL" sz="2000" b="1" i="0" u="none" strike="noStrike" dirty="0" smtClean="0">
                          <a:solidFill>
                            <a:srgbClr val="000000"/>
                          </a:solidFill>
                          <a:effectLst/>
                          <a:latin typeface="Calibri"/>
                        </a:rPr>
                        <a:t>(24)</a:t>
                      </a:r>
                      <a:endParaRPr lang="nl-NL" sz="2000" b="1" i="0" u="none" strike="noStrike" dirty="0">
                        <a:solidFill>
                          <a:srgbClr val="000000"/>
                        </a:solidFill>
                        <a:effectLst/>
                        <a:latin typeface="Calibri"/>
                      </a:endParaRPr>
                    </a:p>
                  </a:txBody>
                  <a:tcPr marL="9525" marR="9525" marT="9525" marB="0" anchor="b"/>
                </a:tc>
                <a:tc>
                  <a:txBody>
                    <a:bodyPr/>
                    <a:lstStyle/>
                    <a:p>
                      <a:pPr algn="ctr" fontAlgn="b"/>
                      <a:r>
                        <a:rPr lang="nl-NL" sz="2000" b="1" u="none" strike="noStrike" dirty="0" smtClean="0">
                          <a:effectLst/>
                        </a:rPr>
                        <a:t>V6Na1</a:t>
                      </a:r>
                    </a:p>
                    <a:p>
                      <a:pPr algn="ctr" fontAlgn="b"/>
                      <a:r>
                        <a:rPr lang="nl-NL" sz="2000" b="1" i="0" u="none" strike="noStrike" dirty="0" smtClean="0">
                          <a:solidFill>
                            <a:srgbClr val="000000"/>
                          </a:solidFill>
                          <a:effectLst/>
                          <a:latin typeface="Calibri"/>
                        </a:rPr>
                        <a:t>(62)</a:t>
                      </a:r>
                      <a:endParaRPr lang="nl-NL" sz="2000" b="1" i="0" u="none" strike="noStrike" dirty="0">
                        <a:solidFill>
                          <a:srgbClr val="000000"/>
                        </a:solidFill>
                        <a:effectLst/>
                        <a:latin typeface="Calibri"/>
                      </a:endParaRPr>
                    </a:p>
                  </a:txBody>
                  <a:tcPr marL="9525" marR="9525" marT="9525" marB="0" anchor="b"/>
                </a:tc>
                <a:tc>
                  <a:txBody>
                    <a:bodyPr/>
                    <a:lstStyle/>
                    <a:p>
                      <a:pPr algn="ctr" fontAlgn="b"/>
                      <a:r>
                        <a:rPr lang="nl-NL" sz="2000" b="1" u="none" strike="noStrike" dirty="0" smtClean="0">
                          <a:effectLst/>
                        </a:rPr>
                        <a:t>V6Na12</a:t>
                      </a:r>
                    </a:p>
                    <a:p>
                      <a:pPr algn="ctr" fontAlgn="b"/>
                      <a:r>
                        <a:rPr lang="nl-NL" sz="2000" b="1" i="0" u="none" strike="noStrike" dirty="0" smtClean="0">
                          <a:solidFill>
                            <a:srgbClr val="000000"/>
                          </a:solidFill>
                          <a:effectLst/>
                          <a:latin typeface="Calibri"/>
                        </a:rPr>
                        <a:t>(77)</a:t>
                      </a:r>
                      <a:endParaRPr lang="nl-NL" sz="2000" b="1" i="0" u="none" strike="noStrike" dirty="0">
                        <a:solidFill>
                          <a:srgbClr val="000000"/>
                        </a:solidFill>
                        <a:effectLst/>
                        <a:latin typeface="Calibri"/>
                      </a:endParaRPr>
                    </a:p>
                  </a:txBody>
                  <a:tcPr marL="9525" marR="9525" marT="9525" marB="0" anchor="b"/>
                </a:tc>
                <a:tc>
                  <a:txBody>
                    <a:bodyPr/>
                    <a:lstStyle/>
                    <a:p>
                      <a:pPr algn="ctr" fontAlgn="b"/>
                      <a:r>
                        <a:rPr lang="nl-NL" sz="2000" b="1" u="none" strike="noStrike" dirty="0" smtClean="0">
                          <a:effectLst/>
                        </a:rPr>
                        <a:t>NL totaal</a:t>
                      </a:r>
                    </a:p>
                    <a:p>
                      <a:pPr algn="ctr" fontAlgn="b"/>
                      <a:r>
                        <a:rPr lang="nl-NL" sz="2000" b="1" i="0" u="none" strike="noStrike" dirty="0" smtClean="0">
                          <a:solidFill>
                            <a:srgbClr val="000000"/>
                          </a:solidFill>
                          <a:effectLst/>
                          <a:latin typeface="Calibri"/>
                        </a:rPr>
                        <a:t>(163)</a:t>
                      </a:r>
                      <a:endParaRPr lang="nl-NL" sz="2000" b="1" i="0" u="none" strike="noStrike" dirty="0">
                        <a:solidFill>
                          <a:srgbClr val="000000"/>
                        </a:solidFill>
                        <a:effectLst/>
                        <a:latin typeface="Calibri"/>
                      </a:endParaRPr>
                    </a:p>
                  </a:txBody>
                  <a:tcPr marL="9525" marR="9525" marT="9525" marB="0" anchor="b"/>
                </a:tc>
                <a:tc>
                  <a:txBody>
                    <a:bodyPr/>
                    <a:lstStyle/>
                    <a:p>
                      <a:pPr algn="ctr" fontAlgn="b"/>
                      <a:r>
                        <a:rPr lang="nl-NL" sz="2000" b="1" u="none" strike="noStrike" dirty="0">
                          <a:effectLst/>
                        </a:rPr>
                        <a:t>VS </a:t>
                      </a:r>
                      <a:r>
                        <a:rPr lang="nl-NL" sz="2000" b="1" u="none" strike="noStrike" dirty="0" smtClean="0">
                          <a:effectLst/>
                        </a:rPr>
                        <a:t>highschool</a:t>
                      </a:r>
                    </a:p>
                    <a:p>
                      <a:pPr algn="ctr" fontAlgn="b"/>
                      <a:r>
                        <a:rPr lang="nl-NL" sz="2000" b="1" i="0" u="none" strike="noStrike" dirty="0" smtClean="0">
                          <a:solidFill>
                            <a:srgbClr val="000000"/>
                          </a:solidFill>
                          <a:effectLst/>
                          <a:latin typeface="Calibri"/>
                        </a:rPr>
                        <a:t>(273)</a:t>
                      </a:r>
                      <a:endParaRPr lang="nl-NL" sz="2000" b="1" i="0" u="none" strike="noStrike" dirty="0">
                        <a:solidFill>
                          <a:srgbClr val="000000"/>
                        </a:solidFill>
                        <a:effectLst/>
                        <a:latin typeface="Calibri"/>
                      </a:endParaRPr>
                    </a:p>
                  </a:txBody>
                  <a:tcPr marL="9525" marR="9525" marT="9525" marB="0" anchor="b"/>
                </a:tc>
                <a:tc>
                  <a:txBody>
                    <a:bodyPr/>
                    <a:lstStyle/>
                    <a:p>
                      <a:pPr algn="ctr" fontAlgn="b"/>
                      <a:r>
                        <a:rPr lang="nl-NL" sz="2000" b="1" u="none" strike="noStrike" dirty="0">
                          <a:effectLst/>
                        </a:rPr>
                        <a:t>VS </a:t>
                      </a:r>
                      <a:r>
                        <a:rPr lang="nl-NL" sz="2000" b="1" u="none" strike="noStrike" dirty="0" err="1" smtClean="0">
                          <a:effectLst/>
                        </a:rPr>
                        <a:t>university</a:t>
                      </a:r>
                      <a:endParaRPr lang="nl-NL" sz="2000" b="1" u="none" strike="noStrike" dirty="0" smtClean="0">
                        <a:effectLst/>
                      </a:endParaRPr>
                    </a:p>
                    <a:p>
                      <a:pPr algn="ctr" fontAlgn="b"/>
                      <a:r>
                        <a:rPr lang="nl-NL" sz="2000" b="1" i="0" u="none" strike="noStrike" dirty="0" smtClean="0">
                          <a:solidFill>
                            <a:srgbClr val="000000"/>
                          </a:solidFill>
                          <a:effectLst/>
                          <a:latin typeface="Calibri"/>
                        </a:rPr>
                        <a:t>(117)</a:t>
                      </a:r>
                      <a:endParaRPr lang="nl-NL" sz="2000" b="1" i="0" u="none" strike="noStrike" dirty="0">
                        <a:solidFill>
                          <a:srgbClr val="000000"/>
                        </a:solidFill>
                        <a:effectLst/>
                        <a:latin typeface="Calibri"/>
                      </a:endParaRPr>
                    </a:p>
                  </a:txBody>
                  <a:tcPr marL="9525" marR="9525" marT="9525" marB="0" anchor="b"/>
                </a:tc>
              </a:tr>
              <a:tr h="190500">
                <a:tc>
                  <a:txBody>
                    <a:bodyPr/>
                    <a:lstStyle/>
                    <a:p>
                      <a:pPr algn="r" fontAlgn="b"/>
                      <a:r>
                        <a:rPr lang="nl-NL" sz="2000" b="1" u="none" strike="noStrike" dirty="0" smtClean="0">
                          <a:effectLst/>
                        </a:rPr>
                        <a:t>2</a:t>
                      </a:r>
                      <a:endParaRPr lang="nl-NL" sz="2000" b="1"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8</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11</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12</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11</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6</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6</a:t>
                      </a:r>
                      <a:endParaRPr lang="nl-NL" sz="2000" b="0" i="0" u="none" strike="noStrike" dirty="0">
                        <a:solidFill>
                          <a:srgbClr val="000000"/>
                        </a:solidFill>
                        <a:effectLst/>
                        <a:latin typeface="Calibri"/>
                      </a:endParaRPr>
                    </a:p>
                  </a:txBody>
                  <a:tcPr marL="9525" marR="9525" marT="9525" marB="0" anchor="b"/>
                </a:tc>
              </a:tr>
              <a:tr h="190500">
                <a:tc>
                  <a:txBody>
                    <a:bodyPr/>
                    <a:lstStyle/>
                    <a:p>
                      <a:pPr algn="r" fontAlgn="b"/>
                      <a:r>
                        <a:rPr lang="nl-NL" sz="2000" b="1" u="none" strike="noStrike" dirty="0" smtClean="0">
                          <a:effectLst/>
                        </a:rPr>
                        <a:t>61</a:t>
                      </a:r>
                      <a:endParaRPr lang="nl-NL" sz="2000" b="1" i="0" u="none" strike="noStrike" dirty="0">
                        <a:solidFill>
                          <a:srgbClr val="000000"/>
                        </a:solidFill>
                        <a:effectLst/>
                        <a:latin typeface="Calibri"/>
                      </a:endParaRPr>
                    </a:p>
                  </a:txBody>
                  <a:tcPr marL="9525" marR="9525" marT="9525" marB="0" anchor="b"/>
                </a:tc>
                <a:tc>
                  <a:txBody>
                    <a:bodyPr/>
                    <a:lstStyle/>
                    <a:p>
                      <a:pPr algn="r" fontAlgn="b"/>
                      <a:r>
                        <a:rPr lang="nl-NL" sz="2000" b="1" u="none" strike="noStrike" dirty="0" smtClean="0">
                          <a:effectLst/>
                        </a:rPr>
                        <a:t>42</a:t>
                      </a:r>
                      <a:endParaRPr lang="nl-NL" sz="2000" b="1" i="0" u="none" strike="noStrike" dirty="0">
                        <a:solidFill>
                          <a:srgbClr val="000000"/>
                        </a:solidFill>
                        <a:effectLst/>
                        <a:latin typeface="Calibri"/>
                      </a:endParaRPr>
                    </a:p>
                  </a:txBody>
                  <a:tcPr marL="9525" marR="9525" marT="9525" marB="0" anchor="b"/>
                </a:tc>
                <a:tc>
                  <a:txBody>
                    <a:bodyPr/>
                    <a:lstStyle/>
                    <a:p>
                      <a:pPr algn="r" fontAlgn="b"/>
                      <a:r>
                        <a:rPr lang="nl-NL" sz="2000" b="1" u="none" strike="noStrike" dirty="0" smtClean="0">
                          <a:effectLst/>
                        </a:rPr>
                        <a:t>31</a:t>
                      </a:r>
                      <a:endParaRPr lang="nl-NL" sz="2000" b="1" i="0" u="none" strike="noStrike" dirty="0">
                        <a:solidFill>
                          <a:srgbClr val="000000"/>
                        </a:solidFill>
                        <a:effectLst/>
                        <a:latin typeface="Calibri"/>
                      </a:endParaRPr>
                    </a:p>
                  </a:txBody>
                  <a:tcPr marL="9525" marR="9525" marT="9525" marB="0" anchor="b"/>
                </a:tc>
                <a:tc>
                  <a:txBody>
                    <a:bodyPr/>
                    <a:lstStyle/>
                    <a:p>
                      <a:pPr algn="r" fontAlgn="b"/>
                      <a:r>
                        <a:rPr lang="nl-NL" sz="2000" b="1" u="none" strike="noStrike" dirty="0" smtClean="0">
                          <a:effectLst/>
                        </a:rPr>
                        <a:t>56</a:t>
                      </a:r>
                      <a:endParaRPr lang="nl-NL" sz="2000" b="1" i="0" u="none" strike="noStrike" dirty="0">
                        <a:solidFill>
                          <a:srgbClr val="000000"/>
                        </a:solidFill>
                        <a:effectLst/>
                        <a:latin typeface="Calibri"/>
                      </a:endParaRPr>
                    </a:p>
                  </a:txBody>
                  <a:tcPr marL="9525" marR="9525" marT="9525" marB="0" anchor="b"/>
                </a:tc>
                <a:tc>
                  <a:txBody>
                    <a:bodyPr/>
                    <a:lstStyle/>
                    <a:p>
                      <a:pPr algn="r" fontAlgn="b"/>
                      <a:r>
                        <a:rPr lang="nl-NL" sz="2000" b="1" u="none" strike="noStrike" dirty="0" smtClean="0">
                          <a:effectLst/>
                        </a:rPr>
                        <a:t>44</a:t>
                      </a:r>
                      <a:endParaRPr lang="nl-NL" sz="2000" b="1" i="0" u="none" strike="noStrike" dirty="0">
                        <a:solidFill>
                          <a:srgbClr val="000000"/>
                        </a:solidFill>
                        <a:effectLst/>
                        <a:latin typeface="Calibri"/>
                      </a:endParaRPr>
                    </a:p>
                  </a:txBody>
                  <a:tcPr marL="9525" marR="9525" marT="9525" marB="0" anchor="b"/>
                </a:tc>
                <a:tc>
                  <a:txBody>
                    <a:bodyPr/>
                    <a:lstStyle/>
                    <a:p>
                      <a:pPr algn="r" fontAlgn="b"/>
                      <a:r>
                        <a:rPr lang="nl-NL" sz="2000" b="1" u="none" strike="noStrike" dirty="0" smtClean="0">
                          <a:effectLst/>
                        </a:rPr>
                        <a:t>30</a:t>
                      </a:r>
                      <a:endParaRPr lang="nl-NL" sz="2000" b="1" i="0" u="none" strike="noStrike" dirty="0">
                        <a:solidFill>
                          <a:srgbClr val="000000"/>
                        </a:solidFill>
                        <a:effectLst/>
                        <a:latin typeface="Calibri"/>
                      </a:endParaRPr>
                    </a:p>
                  </a:txBody>
                  <a:tcPr marL="9525" marR="9525" marT="9525" marB="0" anchor="b"/>
                </a:tc>
                <a:tc>
                  <a:txBody>
                    <a:bodyPr/>
                    <a:lstStyle/>
                    <a:p>
                      <a:pPr algn="r" fontAlgn="b"/>
                      <a:r>
                        <a:rPr lang="nl-NL" sz="2000" b="1" i="0" u="none" strike="noStrike" dirty="0" smtClean="0">
                          <a:solidFill>
                            <a:srgbClr val="000000"/>
                          </a:solidFill>
                          <a:effectLst/>
                          <a:latin typeface="Calibri"/>
                        </a:rPr>
                        <a:t>44</a:t>
                      </a:r>
                      <a:endParaRPr lang="nl-NL" sz="2000" b="1" i="0" u="none" strike="noStrike" dirty="0">
                        <a:solidFill>
                          <a:srgbClr val="000000"/>
                        </a:solidFill>
                        <a:effectLst/>
                        <a:latin typeface="Calibri"/>
                      </a:endParaRPr>
                    </a:p>
                  </a:txBody>
                  <a:tcPr marL="9525" marR="9525" marT="9525" marB="0" anchor="b"/>
                </a:tc>
              </a:tr>
              <a:tr h="190500">
                <a:tc>
                  <a:txBody>
                    <a:bodyPr/>
                    <a:lstStyle/>
                    <a:p>
                      <a:pPr algn="r" fontAlgn="b"/>
                      <a:r>
                        <a:rPr lang="nl-NL" sz="2000" b="1" u="none" strike="noStrike" dirty="0" smtClean="0">
                          <a:effectLst/>
                        </a:rPr>
                        <a:t>18</a:t>
                      </a:r>
                      <a:endParaRPr lang="nl-NL" sz="2000" b="1"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17</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21</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17</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18</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24</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20</a:t>
                      </a:r>
                      <a:endParaRPr lang="nl-NL" sz="2000" b="0" i="0" u="none" strike="noStrike" dirty="0">
                        <a:solidFill>
                          <a:srgbClr val="000000"/>
                        </a:solidFill>
                        <a:effectLst/>
                        <a:latin typeface="Calibri"/>
                      </a:endParaRPr>
                    </a:p>
                  </a:txBody>
                  <a:tcPr marL="9525" marR="9525" marT="9525" marB="0" anchor="b"/>
                </a:tc>
              </a:tr>
              <a:tr h="190500">
                <a:tc>
                  <a:txBody>
                    <a:bodyPr/>
                    <a:lstStyle/>
                    <a:p>
                      <a:pPr algn="r" fontAlgn="b"/>
                      <a:r>
                        <a:rPr lang="nl-NL" sz="2000" b="1" u="none" strike="noStrike" dirty="0" smtClean="0">
                          <a:effectLst/>
                        </a:rPr>
                        <a:t>11</a:t>
                      </a:r>
                      <a:endParaRPr lang="nl-NL" sz="2000" b="1"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29</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24</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10</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18</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35</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b="0" i="0" u="none" strike="noStrike" dirty="0" smtClean="0">
                          <a:solidFill>
                            <a:schemeClr val="dk1"/>
                          </a:solidFill>
                          <a:effectLst/>
                          <a:latin typeface="+mn-lt"/>
                        </a:rPr>
                        <a:t>26</a:t>
                      </a:r>
                      <a:endParaRPr lang="nl-NL" sz="2000" b="0" i="0" u="none" strike="noStrike" dirty="0">
                        <a:solidFill>
                          <a:srgbClr val="000000"/>
                        </a:solidFill>
                        <a:effectLst/>
                        <a:latin typeface="Calibri"/>
                      </a:endParaRPr>
                    </a:p>
                  </a:txBody>
                  <a:tcPr marL="9525" marR="9525" marT="9525" marB="0" anchor="b"/>
                </a:tc>
              </a:tr>
              <a:tr h="190500">
                <a:tc>
                  <a:txBody>
                    <a:bodyPr/>
                    <a:lstStyle/>
                    <a:p>
                      <a:pPr algn="r" fontAlgn="b"/>
                      <a:r>
                        <a:rPr lang="nl-NL" sz="2000" b="1" u="none" strike="noStrike" dirty="0" smtClean="0">
                          <a:effectLst/>
                        </a:rPr>
                        <a:t>8</a:t>
                      </a:r>
                      <a:endParaRPr lang="nl-NL" sz="2000" b="1"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4</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13</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5</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8</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4</a:t>
                      </a:r>
                      <a:endParaRPr lang="nl-NL" sz="2000" b="0" i="0" u="none" strike="noStrike" dirty="0">
                        <a:solidFill>
                          <a:srgbClr val="000000"/>
                        </a:solidFill>
                        <a:effectLst/>
                        <a:latin typeface="Calibri"/>
                      </a:endParaRPr>
                    </a:p>
                  </a:txBody>
                  <a:tcPr marL="9525" marR="9525" marT="9525" marB="0" anchor="b"/>
                </a:tc>
                <a:tc>
                  <a:txBody>
                    <a:bodyPr/>
                    <a:lstStyle/>
                    <a:p>
                      <a:pPr algn="r" fontAlgn="b"/>
                      <a:r>
                        <a:rPr lang="nl-NL" sz="2000" u="none" strike="noStrike" dirty="0" smtClean="0">
                          <a:effectLst/>
                        </a:rPr>
                        <a:t>4</a:t>
                      </a:r>
                      <a:endParaRPr lang="nl-NL" sz="2000" b="0" i="0" u="none" strike="noStrike" dirty="0">
                        <a:solidFill>
                          <a:srgbClr val="000000"/>
                        </a:solidFill>
                        <a:effectLst/>
                        <a:latin typeface="Calibri"/>
                      </a:endParaRPr>
                    </a:p>
                  </a:txBody>
                  <a:tcPr marL="9525" marR="9525" marT="9525" marB="0" anchor="b"/>
                </a:tc>
              </a:tr>
            </a:tbl>
          </a:graphicData>
        </a:graphic>
      </p:graphicFrame>
      <p:pic>
        <p:nvPicPr>
          <p:cNvPr id="8" name="Afbeelding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1"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2"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24</a:t>
            </a:fld>
            <a:endParaRPr lang="nl-NL" dirty="0"/>
          </a:p>
        </p:txBody>
      </p:sp>
    </p:spTree>
    <p:extLst>
      <p:ext uri="{BB962C8B-B14F-4D97-AF65-F5344CB8AC3E}">
        <p14:creationId xmlns:p14="http://schemas.microsoft.com/office/powerpoint/2010/main" val="24697430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762000"/>
            <a:ext cx="8640000" cy="584775"/>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Zelf aan de slag !</a:t>
            </a:r>
            <a:endParaRPr lang="nl-NL" sz="2000" dirty="0"/>
          </a:p>
        </p:txBody>
      </p:sp>
      <p:pic>
        <p:nvPicPr>
          <p:cNvPr id="3" name="Afbeelding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200" y="1348343"/>
            <a:ext cx="6781800" cy="4519057"/>
          </a:xfrm>
          <a:prstGeom prst="rect">
            <a:avLst/>
          </a:prstGeom>
        </p:spPr>
      </p:pic>
      <p:pic>
        <p:nvPicPr>
          <p:cNvPr id="8" name="Afbeelding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1"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2"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25</a:t>
            </a:fld>
            <a:endParaRPr lang="nl-NL" dirty="0"/>
          </a:p>
        </p:txBody>
      </p:sp>
    </p:spTree>
    <p:extLst>
      <p:ext uri="{BB962C8B-B14F-4D97-AF65-F5344CB8AC3E}">
        <p14:creationId xmlns:p14="http://schemas.microsoft.com/office/powerpoint/2010/main" val="31971268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2133600" y="2286000"/>
            <a:ext cx="5181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762000"/>
            <a:ext cx="8640000" cy="3293209"/>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Conclusie</a:t>
            </a:r>
          </a:p>
          <a:p>
            <a:pPr algn="ctr">
              <a:spcBef>
                <a:spcPct val="50000"/>
              </a:spcBef>
            </a:pPr>
            <a:endParaRPr lang="nl-NL" sz="3200" dirty="0" smtClean="0"/>
          </a:p>
          <a:p>
            <a:pPr algn="ctr">
              <a:spcBef>
                <a:spcPct val="50000"/>
              </a:spcBef>
            </a:pPr>
            <a:r>
              <a:rPr lang="nl-NL" sz="3200" dirty="0" smtClean="0"/>
              <a:t>∑</a:t>
            </a:r>
            <a:r>
              <a:rPr lang="nl-NL" sz="3200" dirty="0" err="1"/>
              <a:t>E</a:t>
            </a:r>
            <a:r>
              <a:rPr lang="nl-NL" sz="3200" baseline="-25000" dirty="0" err="1"/>
              <a:t>begin</a:t>
            </a:r>
            <a:r>
              <a:rPr lang="nl-NL" sz="3200" dirty="0"/>
              <a:t> = ∑</a:t>
            </a:r>
            <a:r>
              <a:rPr lang="nl-NL" sz="3200" dirty="0" err="1" smtClean="0"/>
              <a:t>E</a:t>
            </a:r>
            <a:r>
              <a:rPr lang="nl-NL" sz="3200" baseline="-25000" dirty="0" err="1" smtClean="0"/>
              <a:t>eind</a:t>
            </a:r>
            <a:endParaRPr lang="nl-NL" sz="3200" baseline="-25000" dirty="0" smtClean="0"/>
          </a:p>
          <a:p>
            <a:pPr algn="ctr">
              <a:spcBef>
                <a:spcPct val="50000"/>
              </a:spcBef>
            </a:pPr>
            <a:r>
              <a:rPr lang="nl-NL" sz="3200" baseline="-25000" dirty="0" smtClean="0"/>
              <a:t>of</a:t>
            </a:r>
          </a:p>
          <a:p>
            <a:pPr algn="ctr">
              <a:spcBef>
                <a:spcPct val="50000"/>
              </a:spcBef>
            </a:pPr>
            <a:r>
              <a:rPr lang="nl-NL" sz="3200" dirty="0"/>
              <a:t>∑</a:t>
            </a:r>
            <a:r>
              <a:rPr lang="nl-NL" sz="3200" dirty="0" smtClean="0"/>
              <a:t>E </a:t>
            </a:r>
            <a:r>
              <a:rPr lang="nl-NL" sz="3200" dirty="0"/>
              <a:t>= </a:t>
            </a:r>
            <a:r>
              <a:rPr lang="nl-NL" sz="3200" dirty="0" smtClean="0"/>
              <a:t>constant</a:t>
            </a:r>
            <a:endParaRPr lang="nl-NL" sz="3200" dirty="0"/>
          </a:p>
        </p:txBody>
      </p:sp>
      <p:pic>
        <p:nvPicPr>
          <p:cNvPr id="8" name="Afbeelding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1"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2"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26</a:t>
            </a:fld>
            <a:endParaRPr lang="nl-NL" dirty="0"/>
          </a:p>
        </p:txBody>
      </p:sp>
    </p:spTree>
    <p:extLst>
      <p:ext uri="{BB962C8B-B14F-4D97-AF65-F5344CB8AC3E}">
        <p14:creationId xmlns:p14="http://schemas.microsoft.com/office/powerpoint/2010/main" val="38263354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762000"/>
            <a:ext cx="8640000" cy="2800767"/>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Mocht u geïnteresseerd zijn geraakt:</a:t>
            </a:r>
          </a:p>
          <a:p>
            <a:pPr algn="ctr">
              <a:spcBef>
                <a:spcPct val="50000"/>
              </a:spcBef>
            </a:pPr>
            <a:r>
              <a:rPr lang="nl-NL" sz="3200" dirty="0" smtClean="0">
                <a:latin typeface="Verdana" pitchFamily="34" charset="0"/>
              </a:rPr>
              <a:t>E-mail: </a:t>
            </a:r>
            <a:r>
              <a:rPr lang="nl-NL" sz="3200" dirty="0" smtClean="0">
                <a:latin typeface="Verdana" pitchFamily="34" charset="0"/>
                <a:hlinkClick r:id="rId4"/>
              </a:rPr>
              <a:t>logman@uva.nl</a:t>
            </a:r>
            <a:endParaRPr lang="nl-NL" sz="3200" dirty="0" smtClean="0">
              <a:latin typeface="Verdana" pitchFamily="34" charset="0"/>
            </a:endParaRPr>
          </a:p>
          <a:p>
            <a:pPr algn="ctr">
              <a:spcBef>
                <a:spcPct val="50000"/>
              </a:spcBef>
            </a:pPr>
            <a:r>
              <a:rPr lang="nl-NL" sz="3200" dirty="0" smtClean="0">
                <a:latin typeface="Verdana" pitchFamily="34" charset="0"/>
              </a:rPr>
              <a:t>Website: </a:t>
            </a:r>
            <a:r>
              <a:rPr lang="nl-NL" sz="3200" dirty="0" smtClean="0">
                <a:latin typeface="Verdana" pitchFamily="34" charset="0"/>
                <a:hlinkClick r:id="rId5"/>
              </a:rPr>
              <a:t>www.natsim.net/mdpl</a:t>
            </a:r>
            <a:endParaRPr lang="nl-NL" sz="3200" dirty="0" smtClean="0">
              <a:latin typeface="Verdana" pitchFamily="34" charset="0"/>
            </a:endParaRPr>
          </a:p>
          <a:p>
            <a:pPr algn="ctr">
              <a:spcBef>
                <a:spcPct val="50000"/>
              </a:spcBef>
            </a:pPr>
            <a:r>
              <a:rPr lang="nl-NL" sz="3200" dirty="0" smtClean="0">
                <a:latin typeface="Verdana" pitchFamily="34" charset="0"/>
              </a:rPr>
              <a:t>(Ik zoek nog 1 docent!)</a:t>
            </a:r>
          </a:p>
        </p:txBody>
      </p:sp>
      <p:pic>
        <p:nvPicPr>
          <p:cNvPr id="7" name="Afbeelding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8"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1"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27</a:t>
            </a:fld>
            <a:endParaRPr lang="nl-NL" dirty="0"/>
          </a:p>
        </p:txBody>
      </p:sp>
    </p:spTree>
    <p:extLst>
      <p:ext uri="{BB962C8B-B14F-4D97-AF65-F5344CB8AC3E}">
        <p14:creationId xmlns:p14="http://schemas.microsoft.com/office/powerpoint/2010/main" val="31028134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5" y="0"/>
            <a:ext cx="9140830"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17" name="Text Box 7"/>
          <p:cNvSpPr txBox="1">
            <a:spLocks noChangeArrowheads="1"/>
          </p:cNvSpPr>
          <p:nvPr/>
        </p:nvSpPr>
        <p:spPr bwMode="auto">
          <a:xfrm>
            <a:off x="457200" y="1219200"/>
            <a:ext cx="8229600" cy="584775"/>
          </a:xfrm>
          <a:prstGeom prst="rect">
            <a:avLst/>
          </a:prstGeom>
          <a:noFill/>
          <a:ln w="9525">
            <a:noFill/>
            <a:miter lim="800000"/>
            <a:headEnd/>
            <a:tailEnd/>
          </a:ln>
        </p:spPr>
        <p:txBody>
          <a:bodyPr>
            <a:spAutoFit/>
          </a:bodyPr>
          <a:lstStyle/>
          <a:p>
            <a:pPr algn="ctr">
              <a:spcBef>
                <a:spcPct val="50000"/>
              </a:spcBef>
            </a:pPr>
            <a:r>
              <a:rPr lang="nl-NL" sz="3200" dirty="0" smtClean="0">
                <a:latin typeface="Verdana" pitchFamily="34" charset="0"/>
              </a:rPr>
              <a:t>Oplossingen leerlingen</a:t>
            </a:r>
          </a:p>
        </p:txBody>
      </p:sp>
      <p:pic>
        <p:nvPicPr>
          <p:cNvPr id="18" name="Afbeelding 7" descr="IIa2 Mengkraan thermo bath show mixer_300x40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060" y="2985841"/>
            <a:ext cx="1600200" cy="1600200"/>
          </a:xfrm>
          <a:prstGeom prst="rect">
            <a:avLst/>
          </a:prstGeom>
          <a:noFill/>
          <a:ln w="9525">
            <a:noFill/>
            <a:miter lim="800000"/>
            <a:headEnd/>
            <a:tailEnd/>
          </a:ln>
        </p:spPr>
      </p:pic>
      <p:pic>
        <p:nvPicPr>
          <p:cNvPr id="19" name="Afbeelding 4" descr="IMG_596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9032" y="2057398"/>
            <a:ext cx="2657924" cy="354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Afbeelding 4" descr="IMG_5998.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86319" y="2605113"/>
            <a:ext cx="3264622" cy="244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Afbeelding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23"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24"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2</a:t>
            </a:fld>
            <a:endParaRPr lang="nl-NL" dirty="0"/>
          </a:p>
        </p:txBody>
      </p:sp>
    </p:spTree>
    <p:extLst>
      <p:ext uri="{BB962C8B-B14F-4D97-AF65-F5344CB8AC3E}">
        <p14:creationId xmlns:p14="http://schemas.microsoft.com/office/powerpoint/2010/main" val="2416206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1219200"/>
            <a:ext cx="8640000" cy="584775"/>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Gevonden wetten in verschillende stadia</a:t>
            </a:r>
          </a:p>
        </p:txBody>
      </p:sp>
      <p:sp>
        <p:nvSpPr>
          <p:cNvPr id="12" name="Rechthoek 11"/>
          <p:cNvSpPr/>
          <p:nvPr/>
        </p:nvSpPr>
        <p:spPr>
          <a:xfrm>
            <a:off x="706174" y="2145268"/>
            <a:ext cx="5617243" cy="461665"/>
          </a:xfrm>
          <a:prstGeom prst="rect">
            <a:avLst/>
          </a:prstGeom>
        </p:spPr>
        <p:txBody>
          <a:bodyPr wrap="none">
            <a:spAutoFit/>
          </a:bodyPr>
          <a:lstStyle/>
          <a:p>
            <a:r>
              <a:rPr lang="nl-NL" sz="2400" dirty="0"/>
              <a:t>m</a:t>
            </a:r>
            <a:r>
              <a:rPr lang="nl-NL" sz="2400" baseline="-25000" dirty="0"/>
              <a:t>1</a:t>
            </a:r>
            <a:r>
              <a:rPr lang="nl-NL" sz="2400" dirty="0"/>
              <a:t>/m</a:t>
            </a:r>
            <a:r>
              <a:rPr lang="nl-NL" sz="2400" baseline="-25000" dirty="0"/>
              <a:t>2</a:t>
            </a:r>
            <a:r>
              <a:rPr lang="nl-NL" sz="2400" dirty="0"/>
              <a:t> = -∆h</a:t>
            </a:r>
            <a:r>
              <a:rPr lang="nl-NL" sz="2400" baseline="-25000" dirty="0"/>
              <a:t>2</a:t>
            </a:r>
            <a:r>
              <a:rPr lang="nl-NL" sz="2400" dirty="0"/>
              <a:t>/∆h</a:t>
            </a:r>
            <a:r>
              <a:rPr lang="nl-NL" sz="2400" baseline="-25000" dirty="0"/>
              <a:t>1</a:t>
            </a:r>
            <a:r>
              <a:rPr lang="nl-NL" sz="2400" dirty="0"/>
              <a:t> (=40</a:t>
            </a:r>
            <a:r>
              <a:rPr lang="nl-NL" sz="2400" dirty="0" smtClean="0"/>
              <a:t>) (na bespreking) </a:t>
            </a:r>
            <a:endParaRPr lang="nl-NL" sz="2400" dirty="0"/>
          </a:p>
        </p:txBody>
      </p:sp>
      <p:pic>
        <p:nvPicPr>
          <p:cNvPr id="14" name="Afbeelding 13" descr="Uitwerking context 2 Stijn Wessel.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 y="2895600"/>
            <a:ext cx="5089091" cy="833319"/>
          </a:xfrm>
          <a:prstGeom prst="rect">
            <a:avLst/>
          </a:prstGeom>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200" y="3962401"/>
            <a:ext cx="440036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hthoek 15"/>
          <p:cNvSpPr/>
          <p:nvPr/>
        </p:nvSpPr>
        <p:spPr>
          <a:xfrm>
            <a:off x="5888957" y="2971800"/>
            <a:ext cx="2667718" cy="461665"/>
          </a:xfrm>
          <a:prstGeom prst="rect">
            <a:avLst/>
          </a:prstGeom>
        </p:spPr>
        <p:txBody>
          <a:bodyPr wrap="none">
            <a:spAutoFit/>
          </a:bodyPr>
          <a:lstStyle/>
          <a:p>
            <a:r>
              <a:rPr lang="nl-NL" sz="2400" dirty="0" smtClean="0"/>
              <a:t>(vóór bespreking) </a:t>
            </a:r>
            <a:endParaRPr lang="nl-NL" sz="2400" dirty="0"/>
          </a:p>
        </p:txBody>
      </p:sp>
      <p:sp>
        <p:nvSpPr>
          <p:cNvPr id="17" name="Rechthoek 16"/>
          <p:cNvSpPr/>
          <p:nvPr/>
        </p:nvSpPr>
        <p:spPr>
          <a:xfrm>
            <a:off x="5181600" y="4495800"/>
            <a:ext cx="3711272" cy="830997"/>
          </a:xfrm>
          <a:prstGeom prst="rect">
            <a:avLst/>
          </a:prstGeom>
        </p:spPr>
        <p:txBody>
          <a:bodyPr wrap="none">
            <a:spAutoFit/>
          </a:bodyPr>
          <a:lstStyle/>
          <a:p>
            <a:r>
              <a:rPr lang="nl-NL" sz="2400" dirty="0" smtClean="0"/>
              <a:t>(vóór extrapolatie om</a:t>
            </a:r>
          </a:p>
          <a:p>
            <a:r>
              <a:rPr lang="nl-NL" sz="2400" dirty="0" smtClean="0"/>
              <a:t>advies te kunnen geven) </a:t>
            </a:r>
            <a:endParaRPr lang="nl-NL" sz="2400" dirty="0"/>
          </a:p>
        </p:txBody>
      </p:sp>
      <p:pic>
        <p:nvPicPr>
          <p:cNvPr id="21" name="Afbeelding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22"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23"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3</a:t>
            </a:fld>
            <a:endParaRPr lang="nl-NL" dirty="0"/>
          </a:p>
        </p:txBody>
      </p:sp>
    </p:spTree>
    <p:extLst>
      <p:ext uri="{BB962C8B-B14F-4D97-AF65-F5344CB8AC3E}">
        <p14:creationId xmlns:p14="http://schemas.microsoft.com/office/powerpoint/2010/main" val="26255350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2133600" y="5105400"/>
            <a:ext cx="5181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1219200"/>
            <a:ext cx="8640000" cy="4401205"/>
          </a:xfrm>
          <a:prstGeom prst="rect">
            <a:avLst/>
          </a:prstGeom>
          <a:noFill/>
          <a:ln w="9525">
            <a:noFill/>
            <a:miter lim="800000"/>
            <a:headEnd/>
            <a:tailEnd/>
          </a:ln>
        </p:spPr>
        <p:txBody>
          <a:bodyPr wrap="square">
            <a:spAutoFit/>
          </a:bodyPr>
          <a:lstStyle/>
          <a:p>
            <a:pPr algn="ctr">
              <a:spcBef>
                <a:spcPct val="50000"/>
              </a:spcBef>
            </a:pPr>
            <a:r>
              <a:rPr lang="nl-NL" sz="2800" dirty="0" smtClean="0">
                <a:latin typeface="Verdana" pitchFamily="34" charset="0"/>
              </a:rPr>
              <a:t>Omschrijven wetten naar behoudswetten</a:t>
            </a:r>
          </a:p>
          <a:p>
            <a:pPr algn="ctr">
              <a:spcBef>
                <a:spcPct val="50000"/>
              </a:spcBef>
            </a:pPr>
            <a:r>
              <a:rPr lang="nl-NL" sz="2800" dirty="0" smtClean="0">
                <a:latin typeface="Verdana" pitchFamily="34" charset="0"/>
              </a:rPr>
              <a:t>TILLEN</a:t>
            </a:r>
          </a:p>
          <a:p>
            <a:pPr algn="ctr">
              <a:spcBef>
                <a:spcPct val="50000"/>
              </a:spcBef>
            </a:pPr>
            <a:r>
              <a:rPr lang="nl-NL" sz="2800" dirty="0"/>
              <a:t>m</a:t>
            </a:r>
            <a:r>
              <a:rPr lang="nl-NL" sz="2800" baseline="-25000" dirty="0"/>
              <a:t>1</a:t>
            </a:r>
            <a:r>
              <a:rPr lang="nl-NL" sz="2800" dirty="0"/>
              <a:t>/m</a:t>
            </a:r>
            <a:r>
              <a:rPr lang="nl-NL" sz="2800" baseline="-25000" dirty="0"/>
              <a:t>2</a:t>
            </a:r>
            <a:r>
              <a:rPr lang="nl-NL" sz="2800" dirty="0"/>
              <a:t> = -∆h</a:t>
            </a:r>
            <a:r>
              <a:rPr lang="nl-NL" sz="2800" baseline="-25000" dirty="0"/>
              <a:t>2</a:t>
            </a:r>
            <a:r>
              <a:rPr lang="nl-NL" sz="2800" dirty="0"/>
              <a:t>/∆</a:t>
            </a:r>
            <a:r>
              <a:rPr lang="nl-NL" sz="2800" dirty="0" smtClean="0"/>
              <a:t>h</a:t>
            </a:r>
            <a:r>
              <a:rPr lang="nl-NL" sz="2800" baseline="-25000" dirty="0" smtClean="0"/>
              <a:t>1</a:t>
            </a:r>
            <a:endParaRPr lang="nl-NL" sz="2800" dirty="0"/>
          </a:p>
          <a:p>
            <a:pPr algn="ctr">
              <a:spcBef>
                <a:spcPct val="50000"/>
              </a:spcBef>
            </a:pPr>
            <a:r>
              <a:rPr lang="nl-NL" sz="2800" dirty="0" smtClean="0"/>
              <a:t>(Nulpunt h is vrij te kiezen)</a:t>
            </a:r>
          </a:p>
          <a:p>
            <a:pPr algn="ctr">
              <a:spcBef>
                <a:spcPct val="50000"/>
              </a:spcBef>
            </a:pPr>
            <a:r>
              <a:rPr lang="nl-NL" sz="2800" dirty="0" smtClean="0"/>
              <a:t>(m</a:t>
            </a:r>
            <a:r>
              <a:rPr lang="nl-NL" sz="2800" baseline="-25000" dirty="0" smtClean="0"/>
              <a:t>1</a:t>
            </a:r>
            <a:r>
              <a:rPr lang="nl-NL" sz="2800" dirty="0"/>
              <a:t>∙h</a:t>
            </a:r>
            <a:r>
              <a:rPr lang="nl-NL" sz="2800" baseline="-25000" dirty="0"/>
              <a:t>1</a:t>
            </a:r>
            <a:r>
              <a:rPr lang="nl-NL" sz="2800" dirty="0"/>
              <a:t> + m</a:t>
            </a:r>
            <a:r>
              <a:rPr lang="nl-NL" sz="2800" baseline="-25000" dirty="0"/>
              <a:t>2</a:t>
            </a:r>
            <a:r>
              <a:rPr lang="nl-NL" sz="2800" dirty="0"/>
              <a:t>∙h</a:t>
            </a:r>
            <a:r>
              <a:rPr lang="nl-NL" sz="2800" baseline="-25000" dirty="0"/>
              <a:t>2</a:t>
            </a:r>
            <a:r>
              <a:rPr lang="nl-NL" sz="2800" dirty="0"/>
              <a:t>)</a:t>
            </a:r>
            <a:r>
              <a:rPr lang="nl-NL" sz="2800" baseline="-25000" dirty="0"/>
              <a:t>voor </a:t>
            </a:r>
            <a:r>
              <a:rPr lang="nl-NL" sz="2800" dirty="0"/>
              <a:t>= (m</a:t>
            </a:r>
            <a:r>
              <a:rPr lang="nl-NL" sz="2800" baseline="-25000" dirty="0"/>
              <a:t>1</a:t>
            </a:r>
            <a:r>
              <a:rPr lang="nl-NL" sz="2800" dirty="0"/>
              <a:t>∙h</a:t>
            </a:r>
            <a:r>
              <a:rPr lang="nl-NL" sz="2800" baseline="-25000" dirty="0"/>
              <a:t>1</a:t>
            </a:r>
            <a:r>
              <a:rPr lang="nl-NL" sz="2800" dirty="0"/>
              <a:t> + m</a:t>
            </a:r>
            <a:r>
              <a:rPr lang="nl-NL" sz="2800" baseline="-25000" dirty="0"/>
              <a:t>2</a:t>
            </a:r>
            <a:r>
              <a:rPr lang="nl-NL" sz="2800" dirty="0"/>
              <a:t>∙</a:t>
            </a:r>
            <a:r>
              <a:rPr lang="nl-NL" sz="2800" dirty="0" smtClean="0"/>
              <a:t>h</a:t>
            </a:r>
            <a:r>
              <a:rPr lang="nl-NL" sz="2800" baseline="-25000" dirty="0" smtClean="0"/>
              <a:t>2</a:t>
            </a:r>
            <a:r>
              <a:rPr lang="nl-NL" sz="2800" dirty="0" smtClean="0"/>
              <a:t>)</a:t>
            </a:r>
            <a:r>
              <a:rPr lang="nl-NL" sz="2800" baseline="-25000" dirty="0" smtClean="0"/>
              <a:t>na</a:t>
            </a:r>
          </a:p>
          <a:p>
            <a:pPr algn="ctr">
              <a:spcBef>
                <a:spcPct val="50000"/>
              </a:spcBef>
            </a:pPr>
            <a:r>
              <a:rPr lang="nl-NL" sz="2800" dirty="0" smtClean="0"/>
              <a:t>(Makkelijker uit te breiden)</a:t>
            </a:r>
          </a:p>
          <a:p>
            <a:pPr algn="ctr">
              <a:spcBef>
                <a:spcPct val="50000"/>
              </a:spcBef>
            </a:pPr>
            <a:r>
              <a:rPr lang="nl-NL" sz="2800" dirty="0" smtClean="0"/>
              <a:t>∑</a:t>
            </a:r>
            <a:r>
              <a:rPr lang="nl-NL" sz="2800" dirty="0"/>
              <a:t>(</a:t>
            </a:r>
            <a:r>
              <a:rPr lang="nl-NL" sz="2800" dirty="0" err="1"/>
              <a:t>m</a:t>
            </a:r>
            <a:r>
              <a:rPr lang="nl-NL" sz="2800" baseline="-25000" dirty="0" err="1"/>
              <a:t>i</a:t>
            </a:r>
            <a:r>
              <a:rPr lang="nl-NL" sz="2800" dirty="0" err="1"/>
              <a:t>∙h</a:t>
            </a:r>
            <a:r>
              <a:rPr lang="nl-NL" sz="2800" baseline="-25000" dirty="0" err="1"/>
              <a:t>i</a:t>
            </a:r>
            <a:r>
              <a:rPr lang="nl-NL" sz="2800" dirty="0"/>
              <a:t>)</a:t>
            </a:r>
            <a:r>
              <a:rPr lang="nl-NL" sz="2800" baseline="-25000" dirty="0"/>
              <a:t>voor </a:t>
            </a:r>
            <a:r>
              <a:rPr lang="nl-NL" sz="2800" dirty="0"/>
              <a:t>= ∑(</a:t>
            </a:r>
            <a:r>
              <a:rPr lang="nl-NL" sz="2800" dirty="0" err="1"/>
              <a:t>m</a:t>
            </a:r>
            <a:r>
              <a:rPr lang="nl-NL" sz="2800" baseline="-25000" dirty="0" err="1"/>
              <a:t>i</a:t>
            </a:r>
            <a:r>
              <a:rPr lang="nl-NL" sz="2800" dirty="0" err="1"/>
              <a:t>∙</a:t>
            </a:r>
            <a:r>
              <a:rPr lang="nl-NL" sz="2800" dirty="0" err="1" smtClean="0"/>
              <a:t>h</a:t>
            </a:r>
            <a:r>
              <a:rPr lang="nl-NL" sz="2800" baseline="-25000" dirty="0" err="1" smtClean="0"/>
              <a:t>i</a:t>
            </a:r>
            <a:r>
              <a:rPr lang="nl-NL" sz="2800" dirty="0" smtClean="0"/>
              <a:t>)</a:t>
            </a:r>
            <a:r>
              <a:rPr lang="nl-NL" sz="2800" baseline="-25000" dirty="0" smtClean="0"/>
              <a:t>na</a:t>
            </a:r>
          </a:p>
        </p:txBody>
      </p:sp>
      <p:pic>
        <p:nvPicPr>
          <p:cNvPr id="12" name="Afbeelding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4"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5"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4</a:t>
            </a:fld>
            <a:endParaRPr lang="nl-NL" dirty="0"/>
          </a:p>
        </p:txBody>
      </p:sp>
    </p:spTree>
    <p:extLst>
      <p:ext uri="{BB962C8B-B14F-4D97-AF65-F5344CB8AC3E}">
        <p14:creationId xmlns:p14="http://schemas.microsoft.com/office/powerpoint/2010/main" val="978648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1219200"/>
            <a:ext cx="8640000" cy="4401205"/>
          </a:xfrm>
          <a:prstGeom prst="rect">
            <a:avLst/>
          </a:prstGeom>
          <a:noFill/>
          <a:ln w="9525">
            <a:noFill/>
            <a:miter lim="800000"/>
            <a:headEnd/>
            <a:tailEnd/>
          </a:ln>
        </p:spPr>
        <p:txBody>
          <a:bodyPr wrap="square">
            <a:spAutoFit/>
          </a:bodyPr>
          <a:lstStyle/>
          <a:p>
            <a:pPr algn="ctr">
              <a:spcBef>
                <a:spcPct val="50000"/>
              </a:spcBef>
            </a:pPr>
            <a:r>
              <a:rPr lang="nl-NL" sz="2800" dirty="0">
                <a:latin typeface="Verdana" pitchFamily="34" charset="0"/>
              </a:rPr>
              <a:t>Omschrijven wetten naar behoudswetten</a:t>
            </a:r>
          </a:p>
          <a:p>
            <a:pPr algn="ctr">
              <a:spcBef>
                <a:spcPct val="50000"/>
              </a:spcBef>
            </a:pPr>
            <a:r>
              <a:rPr lang="nl-NL" sz="2800" dirty="0" smtClean="0">
                <a:latin typeface="Verdana" pitchFamily="34" charset="0"/>
              </a:rPr>
              <a:t>MENGKRAAN I</a:t>
            </a:r>
            <a:endParaRPr lang="nl-NL" sz="2800" dirty="0">
              <a:latin typeface="Verdana" pitchFamily="34" charset="0"/>
            </a:endParaRPr>
          </a:p>
          <a:p>
            <a:pPr algn="ctr">
              <a:spcBef>
                <a:spcPct val="50000"/>
              </a:spcBef>
            </a:pPr>
            <a:r>
              <a:rPr lang="nl-NL" sz="2800" dirty="0" err="1" smtClean="0"/>
              <a:t>V</a:t>
            </a:r>
            <a:r>
              <a:rPr lang="nl-NL" sz="2800" baseline="-25000" dirty="0" err="1" smtClean="0"/>
              <a:t>k</a:t>
            </a:r>
            <a:r>
              <a:rPr lang="nl-NL" sz="2800" dirty="0" smtClean="0"/>
              <a:t> </a:t>
            </a:r>
            <a:r>
              <a:rPr lang="nl-NL" sz="2800" dirty="0"/>
              <a:t>= (</a:t>
            </a:r>
            <a:r>
              <a:rPr lang="nl-NL" sz="2800" dirty="0" err="1"/>
              <a:t>V</a:t>
            </a:r>
            <a:r>
              <a:rPr lang="nl-NL" sz="2800" baseline="-25000" dirty="0" err="1"/>
              <a:t>w</a:t>
            </a:r>
            <a:r>
              <a:rPr lang="nl-NL" sz="2800" dirty="0"/>
              <a:t>/(</a:t>
            </a:r>
            <a:r>
              <a:rPr lang="nl-NL" sz="2800" dirty="0" err="1"/>
              <a:t>T</a:t>
            </a:r>
            <a:r>
              <a:rPr lang="nl-NL" sz="2800" baseline="-25000" dirty="0" err="1"/>
              <a:t>eind</a:t>
            </a:r>
            <a:r>
              <a:rPr lang="nl-NL" sz="2800" baseline="-25000" dirty="0"/>
              <a:t> </a:t>
            </a:r>
            <a:r>
              <a:rPr lang="nl-NL" sz="2800" dirty="0"/>
              <a:t>- </a:t>
            </a:r>
            <a:r>
              <a:rPr lang="nl-NL" sz="2800" dirty="0" err="1"/>
              <a:t>T</a:t>
            </a:r>
            <a:r>
              <a:rPr lang="nl-NL" sz="2800" baseline="-25000" dirty="0" err="1"/>
              <a:t>k</a:t>
            </a:r>
            <a:r>
              <a:rPr lang="nl-NL" sz="2800" dirty="0"/>
              <a:t>))∙(</a:t>
            </a:r>
            <a:r>
              <a:rPr lang="nl-NL" sz="2800" dirty="0" err="1"/>
              <a:t>T</a:t>
            </a:r>
            <a:r>
              <a:rPr lang="nl-NL" sz="2800" baseline="-25000" dirty="0" err="1"/>
              <a:t>w</a:t>
            </a:r>
            <a:r>
              <a:rPr lang="nl-NL" sz="2800" dirty="0"/>
              <a:t> - </a:t>
            </a:r>
            <a:r>
              <a:rPr lang="nl-NL" sz="2800" dirty="0" err="1"/>
              <a:t>T</a:t>
            </a:r>
            <a:r>
              <a:rPr lang="nl-NL" sz="2800" baseline="-25000" dirty="0" err="1"/>
              <a:t>eind</a:t>
            </a:r>
            <a:r>
              <a:rPr lang="nl-NL" sz="2800" dirty="0"/>
              <a:t>)</a:t>
            </a:r>
          </a:p>
          <a:p>
            <a:pPr algn="ctr">
              <a:spcBef>
                <a:spcPct val="50000"/>
              </a:spcBef>
            </a:pPr>
            <a:r>
              <a:rPr lang="nl-NL" sz="2800" dirty="0" err="1" smtClean="0"/>
              <a:t>V</a:t>
            </a:r>
            <a:r>
              <a:rPr lang="nl-NL" sz="2800" baseline="-25000" dirty="0" err="1" smtClean="0"/>
              <a:t>k</a:t>
            </a:r>
            <a:r>
              <a:rPr lang="nl-NL" sz="2800" dirty="0" smtClean="0"/>
              <a:t>∙(</a:t>
            </a:r>
            <a:r>
              <a:rPr lang="nl-NL" sz="2800" dirty="0" err="1"/>
              <a:t>T</a:t>
            </a:r>
            <a:r>
              <a:rPr lang="nl-NL" sz="2800" baseline="-25000" dirty="0" err="1"/>
              <a:t>eind</a:t>
            </a:r>
            <a:r>
              <a:rPr lang="nl-NL" sz="2800" baseline="-25000" dirty="0"/>
              <a:t> </a:t>
            </a:r>
            <a:r>
              <a:rPr lang="nl-NL" sz="2800" dirty="0"/>
              <a:t>- </a:t>
            </a:r>
            <a:r>
              <a:rPr lang="nl-NL" sz="2800" dirty="0" err="1"/>
              <a:t>T</a:t>
            </a:r>
            <a:r>
              <a:rPr lang="nl-NL" sz="2800" baseline="-25000" dirty="0" err="1"/>
              <a:t>k</a:t>
            </a:r>
            <a:r>
              <a:rPr lang="nl-NL" sz="2800" dirty="0"/>
              <a:t>)) </a:t>
            </a:r>
            <a:r>
              <a:rPr lang="nl-NL" sz="2800" dirty="0" smtClean="0"/>
              <a:t>= </a:t>
            </a:r>
            <a:r>
              <a:rPr lang="nl-NL" sz="2800" dirty="0" err="1" smtClean="0"/>
              <a:t>V</a:t>
            </a:r>
            <a:r>
              <a:rPr lang="nl-NL" sz="2800" baseline="-25000" dirty="0" err="1" smtClean="0"/>
              <a:t>w</a:t>
            </a:r>
            <a:r>
              <a:rPr lang="nl-NL" sz="2800" dirty="0" smtClean="0"/>
              <a:t>∙</a:t>
            </a:r>
            <a:r>
              <a:rPr lang="nl-NL" sz="2800" dirty="0"/>
              <a:t>(</a:t>
            </a:r>
            <a:r>
              <a:rPr lang="nl-NL" sz="2800" dirty="0" err="1"/>
              <a:t>T</a:t>
            </a:r>
            <a:r>
              <a:rPr lang="nl-NL" sz="2800" baseline="-25000" dirty="0" err="1"/>
              <a:t>w</a:t>
            </a:r>
            <a:r>
              <a:rPr lang="nl-NL" sz="2800" dirty="0"/>
              <a:t> - </a:t>
            </a:r>
            <a:r>
              <a:rPr lang="nl-NL" sz="2800" dirty="0" err="1"/>
              <a:t>T</a:t>
            </a:r>
            <a:r>
              <a:rPr lang="nl-NL" sz="2800" baseline="-25000" dirty="0" err="1"/>
              <a:t>eind</a:t>
            </a:r>
            <a:r>
              <a:rPr lang="nl-NL" sz="2800" dirty="0"/>
              <a:t>)</a:t>
            </a:r>
          </a:p>
          <a:p>
            <a:pPr algn="ctr">
              <a:spcBef>
                <a:spcPct val="50000"/>
              </a:spcBef>
            </a:pPr>
            <a:r>
              <a:rPr lang="nl-NL" sz="2800" dirty="0" err="1"/>
              <a:t>V</a:t>
            </a:r>
            <a:r>
              <a:rPr lang="nl-NL" sz="2800" baseline="-25000" dirty="0" err="1"/>
              <a:t>k</a:t>
            </a:r>
            <a:r>
              <a:rPr lang="nl-NL" sz="2800" dirty="0" err="1" smtClean="0"/>
              <a:t>∙T</a:t>
            </a:r>
            <a:r>
              <a:rPr lang="nl-NL" sz="2800" baseline="-25000" dirty="0" err="1" smtClean="0"/>
              <a:t>eind</a:t>
            </a:r>
            <a:r>
              <a:rPr lang="nl-NL" sz="2800" baseline="-25000" dirty="0" smtClean="0"/>
              <a:t> </a:t>
            </a:r>
            <a:r>
              <a:rPr lang="nl-NL" sz="2800" dirty="0" smtClean="0"/>
              <a:t>+ </a:t>
            </a:r>
            <a:r>
              <a:rPr lang="nl-NL" sz="2800" dirty="0" err="1" smtClean="0"/>
              <a:t>V</a:t>
            </a:r>
            <a:r>
              <a:rPr lang="nl-NL" sz="2800" baseline="-25000" dirty="0" err="1" smtClean="0"/>
              <a:t>w</a:t>
            </a:r>
            <a:r>
              <a:rPr lang="nl-NL" sz="2800" dirty="0" err="1" smtClean="0"/>
              <a:t>∙</a:t>
            </a:r>
            <a:r>
              <a:rPr lang="nl-NL" sz="2800" dirty="0" err="1"/>
              <a:t>T</a:t>
            </a:r>
            <a:r>
              <a:rPr lang="nl-NL" sz="2800" baseline="-25000" dirty="0" err="1"/>
              <a:t>eind</a:t>
            </a:r>
            <a:r>
              <a:rPr lang="nl-NL" sz="2800" baseline="-25000" dirty="0"/>
              <a:t> </a:t>
            </a:r>
            <a:r>
              <a:rPr lang="nl-NL" sz="2800" dirty="0" smtClean="0"/>
              <a:t> </a:t>
            </a:r>
            <a:r>
              <a:rPr lang="nl-NL" sz="2800" dirty="0"/>
              <a:t>= </a:t>
            </a:r>
            <a:r>
              <a:rPr lang="nl-NL" sz="2800" dirty="0" err="1" smtClean="0"/>
              <a:t>V</a:t>
            </a:r>
            <a:r>
              <a:rPr lang="nl-NL" sz="2800" baseline="-25000" dirty="0" err="1" smtClean="0"/>
              <a:t>k</a:t>
            </a:r>
            <a:r>
              <a:rPr lang="nl-NL" sz="2800" dirty="0" err="1" smtClean="0"/>
              <a:t>∙T</a:t>
            </a:r>
            <a:r>
              <a:rPr lang="nl-NL" sz="2800" baseline="-25000" dirty="0" err="1" smtClean="0"/>
              <a:t>k</a:t>
            </a:r>
            <a:r>
              <a:rPr lang="nl-NL" sz="2800" dirty="0" smtClean="0"/>
              <a:t> + </a:t>
            </a:r>
            <a:r>
              <a:rPr lang="nl-NL" sz="2800" dirty="0" err="1" smtClean="0"/>
              <a:t>V</a:t>
            </a:r>
            <a:r>
              <a:rPr lang="nl-NL" sz="2800" baseline="-25000" dirty="0" err="1" smtClean="0"/>
              <a:t>w</a:t>
            </a:r>
            <a:r>
              <a:rPr lang="nl-NL" sz="2800" dirty="0" err="1" smtClean="0"/>
              <a:t>∙T</a:t>
            </a:r>
            <a:r>
              <a:rPr lang="nl-NL" sz="2800" baseline="-25000" dirty="0" err="1" smtClean="0"/>
              <a:t>w</a:t>
            </a:r>
            <a:endParaRPr lang="nl-NL" sz="2800" dirty="0"/>
          </a:p>
          <a:p>
            <a:pPr algn="ctr">
              <a:spcBef>
                <a:spcPct val="50000"/>
              </a:spcBef>
            </a:pPr>
            <a:r>
              <a:rPr lang="nl-NL" sz="2800" dirty="0" smtClean="0"/>
              <a:t>(m is constant tijdens de proef; V niet)</a:t>
            </a:r>
          </a:p>
          <a:p>
            <a:pPr algn="ctr">
              <a:spcBef>
                <a:spcPct val="50000"/>
              </a:spcBef>
            </a:pPr>
            <a:r>
              <a:rPr lang="nl-NL" sz="2800" dirty="0" smtClean="0"/>
              <a:t>(m</a:t>
            </a:r>
            <a:r>
              <a:rPr lang="nl-NL" sz="2800" baseline="-25000" dirty="0" smtClean="0"/>
              <a:t>1</a:t>
            </a:r>
            <a:r>
              <a:rPr lang="nl-NL" sz="2800" dirty="0" smtClean="0"/>
              <a:t>∙T</a:t>
            </a:r>
            <a:r>
              <a:rPr lang="nl-NL" sz="2800" baseline="-25000" dirty="0" smtClean="0"/>
              <a:t>1</a:t>
            </a:r>
            <a:r>
              <a:rPr lang="nl-NL" sz="2800" dirty="0" smtClean="0"/>
              <a:t> </a:t>
            </a:r>
            <a:r>
              <a:rPr lang="nl-NL" sz="2800" dirty="0"/>
              <a:t>+ m</a:t>
            </a:r>
            <a:r>
              <a:rPr lang="nl-NL" sz="2800" baseline="-25000" dirty="0"/>
              <a:t>2</a:t>
            </a:r>
            <a:r>
              <a:rPr lang="nl-NL" sz="2800" dirty="0" smtClean="0"/>
              <a:t>∙T</a:t>
            </a:r>
            <a:r>
              <a:rPr lang="nl-NL" sz="2800" baseline="-25000" dirty="0" smtClean="0"/>
              <a:t>2</a:t>
            </a:r>
            <a:r>
              <a:rPr lang="nl-NL" sz="2800" dirty="0" smtClean="0"/>
              <a:t>)</a:t>
            </a:r>
            <a:r>
              <a:rPr lang="nl-NL" sz="2800" baseline="-25000" dirty="0" smtClean="0"/>
              <a:t>voor </a:t>
            </a:r>
            <a:r>
              <a:rPr lang="nl-NL" sz="2800" dirty="0"/>
              <a:t>= (m</a:t>
            </a:r>
            <a:r>
              <a:rPr lang="nl-NL" sz="2800" baseline="-25000" dirty="0"/>
              <a:t>1</a:t>
            </a:r>
            <a:r>
              <a:rPr lang="nl-NL" sz="2800" dirty="0" smtClean="0"/>
              <a:t>∙T</a:t>
            </a:r>
            <a:r>
              <a:rPr lang="nl-NL" sz="2800" baseline="-25000" dirty="0" smtClean="0"/>
              <a:t>1</a:t>
            </a:r>
            <a:r>
              <a:rPr lang="nl-NL" sz="2800" dirty="0" smtClean="0"/>
              <a:t> </a:t>
            </a:r>
            <a:r>
              <a:rPr lang="nl-NL" sz="2800" dirty="0"/>
              <a:t>+ m</a:t>
            </a:r>
            <a:r>
              <a:rPr lang="nl-NL" sz="2800" baseline="-25000" dirty="0"/>
              <a:t>2</a:t>
            </a:r>
            <a:r>
              <a:rPr lang="nl-NL" sz="2800" dirty="0" smtClean="0"/>
              <a:t>∙T</a:t>
            </a:r>
            <a:r>
              <a:rPr lang="nl-NL" sz="2800" baseline="-25000" dirty="0" smtClean="0"/>
              <a:t>2</a:t>
            </a:r>
            <a:r>
              <a:rPr lang="nl-NL" sz="2800" dirty="0" smtClean="0"/>
              <a:t>)</a:t>
            </a:r>
            <a:r>
              <a:rPr lang="nl-NL" sz="2800" baseline="-25000" dirty="0" smtClean="0"/>
              <a:t>na</a:t>
            </a:r>
          </a:p>
        </p:txBody>
      </p:sp>
      <p:pic>
        <p:nvPicPr>
          <p:cNvPr id="11" name="Afbeelding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2"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4"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5</a:t>
            </a:fld>
            <a:endParaRPr lang="nl-NL" dirty="0"/>
          </a:p>
        </p:txBody>
      </p:sp>
    </p:spTree>
    <p:extLst>
      <p:ext uri="{BB962C8B-B14F-4D97-AF65-F5344CB8AC3E}">
        <p14:creationId xmlns:p14="http://schemas.microsoft.com/office/powerpoint/2010/main" val="2547238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2133600" y="5105400"/>
            <a:ext cx="5181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1219200"/>
            <a:ext cx="8640000" cy="4401205"/>
          </a:xfrm>
          <a:prstGeom prst="rect">
            <a:avLst/>
          </a:prstGeom>
          <a:noFill/>
          <a:ln w="9525">
            <a:noFill/>
            <a:miter lim="800000"/>
            <a:headEnd/>
            <a:tailEnd/>
          </a:ln>
        </p:spPr>
        <p:txBody>
          <a:bodyPr wrap="square">
            <a:spAutoFit/>
          </a:bodyPr>
          <a:lstStyle/>
          <a:p>
            <a:pPr algn="ctr">
              <a:spcBef>
                <a:spcPct val="50000"/>
              </a:spcBef>
            </a:pPr>
            <a:r>
              <a:rPr lang="nl-NL" sz="2800" dirty="0">
                <a:latin typeface="Verdana" pitchFamily="34" charset="0"/>
              </a:rPr>
              <a:t>Omschrijven wetten naar behoudswetten</a:t>
            </a:r>
          </a:p>
          <a:p>
            <a:pPr algn="ctr">
              <a:spcBef>
                <a:spcPct val="50000"/>
              </a:spcBef>
            </a:pPr>
            <a:r>
              <a:rPr lang="nl-NL" sz="2800" dirty="0" smtClean="0">
                <a:latin typeface="Verdana" pitchFamily="34" charset="0"/>
              </a:rPr>
              <a:t>MENGKRAAN II</a:t>
            </a:r>
            <a:endParaRPr lang="nl-NL" sz="2800" dirty="0">
              <a:latin typeface="Verdana" pitchFamily="34" charset="0"/>
            </a:endParaRPr>
          </a:p>
          <a:p>
            <a:pPr algn="ctr">
              <a:spcBef>
                <a:spcPct val="50000"/>
              </a:spcBef>
            </a:pPr>
            <a:r>
              <a:rPr lang="nl-NL" sz="2800" dirty="0" smtClean="0"/>
              <a:t>(m</a:t>
            </a:r>
            <a:r>
              <a:rPr lang="nl-NL" sz="2800" baseline="-25000" dirty="0" smtClean="0"/>
              <a:t>1</a:t>
            </a:r>
            <a:r>
              <a:rPr lang="nl-NL" sz="2800" dirty="0" smtClean="0"/>
              <a:t>∙T</a:t>
            </a:r>
            <a:r>
              <a:rPr lang="nl-NL" sz="2800" baseline="-25000" dirty="0" smtClean="0"/>
              <a:t>1</a:t>
            </a:r>
            <a:r>
              <a:rPr lang="nl-NL" sz="2800" dirty="0" smtClean="0"/>
              <a:t> </a:t>
            </a:r>
            <a:r>
              <a:rPr lang="nl-NL" sz="2800" dirty="0"/>
              <a:t>+ m</a:t>
            </a:r>
            <a:r>
              <a:rPr lang="nl-NL" sz="2800" baseline="-25000" dirty="0"/>
              <a:t>2</a:t>
            </a:r>
            <a:r>
              <a:rPr lang="nl-NL" sz="2800" dirty="0" smtClean="0"/>
              <a:t>∙T</a:t>
            </a:r>
            <a:r>
              <a:rPr lang="nl-NL" sz="2800" baseline="-25000" dirty="0" smtClean="0"/>
              <a:t>2</a:t>
            </a:r>
            <a:r>
              <a:rPr lang="nl-NL" sz="2800" dirty="0" smtClean="0"/>
              <a:t>)</a:t>
            </a:r>
            <a:r>
              <a:rPr lang="nl-NL" sz="2800" baseline="-25000" dirty="0" smtClean="0"/>
              <a:t>voor </a:t>
            </a:r>
            <a:r>
              <a:rPr lang="nl-NL" sz="2800" dirty="0"/>
              <a:t>= (m</a:t>
            </a:r>
            <a:r>
              <a:rPr lang="nl-NL" sz="2800" baseline="-25000" dirty="0"/>
              <a:t>1</a:t>
            </a:r>
            <a:r>
              <a:rPr lang="nl-NL" sz="2800" dirty="0" smtClean="0"/>
              <a:t>∙T</a:t>
            </a:r>
            <a:r>
              <a:rPr lang="nl-NL" sz="2800" baseline="-25000" dirty="0" smtClean="0"/>
              <a:t>1</a:t>
            </a:r>
            <a:r>
              <a:rPr lang="nl-NL" sz="2800" dirty="0" smtClean="0"/>
              <a:t> </a:t>
            </a:r>
            <a:r>
              <a:rPr lang="nl-NL" sz="2800" dirty="0"/>
              <a:t>+ m</a:t>
            </a:r>
            <a:r>
              <a:rPr lang="nl-NL" sz="2800" baseline="-25000" dirty="0"/>
              <a:t>2</a:t>
            </a:r>
            <a:r>
              <a:rPr lang="nl-NL" sz="2800" dirty="0" smtClean="0"/>
              <a:t>∙T</a:t>
            </a:r>
            <a:r>
              <a:rPr lang="nl-NL" sz="2800" baseline="-25000" dirty="0" smtClean="0"/>
              <a:t>2</a:t>
            </a:r>
            <a:r>
              <a:rPr lang="nl-NL" sz="2800" dirty="0" smtClean="0"/>
              <a:t>)</a:t>
            </a:r>
            <a:r>
              <a:rPr lang="nl-NL" sz="2800" baseline="-25000" dirty="0" smtClean="0"/>
              <a:t>na</a:t>
            </a:r>
          </a:p>
          <a:p>
            <a:pPr algn="ctr">
              <a:spcBef>
                <a:spcPct val="50000"/>
              </a:spcBef>
            </a:pPr>
            <a:r>
              <a:rPr lang="nl-NL" sz="2800" dirty="0"/>
              <a:t>(verschillende stoffen</a:t>
            </a:r>
            <a:r>
              <a:rPr lang="nl-NL" sz="2800" dirty="0" smtClean="0"/>
              <a:t>)</a:t>
            </a:r>
          </a:p>
          <a:p>
            <a:pPr algn="ctr">
              <a:spcBef>
                <a:spcPct val="50000"/>
              </a:spcBef>
            </a:pPr>
            <a:r>
              <a:rPr lang="nl-NL" sz="2800" dirty="0"/>
              <a:t>(</a:t>
            </a:r>
            <a:r>
              <a:rPr lang="nl-NL" sz="2800" dirty="0" smtClean="0"/>
              <a:t>m</a:t>
            </a:r>
            <a:r>
              <a:rPr lang="nl-NL" sz="2800" baseline="-25000" dirty="0" smtClean="0"/>
              <a:t>1</a:t>
            </a:r>
            <a:r>
              <a:rPr lang="nl-NL" sz="2800" dirty="0" smtClean="0"/>
              <a:t>∙c</a:t>
            </a:r>
            <a:r>
              <a:rPr lang="nl-NL" sz="2800" baseline="-25000" dirty="0" smtClean="0"/>
              <a:t>1</a:t>
            </a:r>
            <a:r>
              <a:rPr lang="nl-NL" sz="2800" dirty="0" smtClean="0"/>
              <a:t>∙</a:t>
            </a:r>
            <a:r>
              <a:rPr lang="nl-NL" sz="2800" dirty="0"/>
              <a:t>T</a:t>
            </a:r>
            <a:r>
              <a:rPr lang="nl-NL" sz="2800" baseline="-25000" dirty="0"/>
              <a:t>1</a:t>
            </a:r>
            <a:r>
              <a:rPr lang="nl-NL" sz="2800" dirty="0"/>
              <a:t> </a:t>
            </a:r>
            <a:r>
              <a:rPr lang="nl-NL" sz="2800" dirty="0" smtClean="0"/>
              <a:t>+ </a:t>
            </a:r>
            <a:r>
              <a:rPr lang="nl-NL" sz="2800" dirty="0"/>
              <a:t>m</a:t>
            </a:r>
            <a:r>
              <a:rPr lang="nl-NL" sz="2800" baseline="-25000" dirty="0"/>
              <a:t>2</a:t>
            </a:r>
            <a:r>
              <a:rPr lang="nl-NL" sz="2800" dirty="0" smtClean="0"/>
              <a:t>∙c</a:t>
            </a:r>
            <a:r>
              <a:rPr lang="nl-NL" sz="2800" baseline="-25000" dirty="0" smtClean="0"/>
              <a:t>1</a:t>
            </a:r>
            <a:r>
              <a:rPr lang="nl-NL" sz="2800" dirty="0" smtClean="0"/>
              <a:t>∙T</a:t>
            </a:r>
            <a:r>
              <a:rPr lang="nl-NL" sz="2800" baseline="-25000" dirty="0" smtClean="0"/>
              <a:t>2</a:t>
            </a:r>
            <a:r>
              <a:rPr lang="nl-NL" sz="2800" dirty="0" smtClean="0"/>
              <a:t>)</a:t>
            </a:r>
            <a:r>
              <a:rPr lang="nl-NL" sz="2800" baseline="-25000" dirty="0" smtClean="0"/>
              <a:t>voor </a:t>
            </a:r>
            <a:r>
              <a:rPr lang="nl-NL" sz="2800" dirty="0"/>
              <a:t>= (m</a:t>
            </a:r>
            <a:r>
              <a:rPr lang="nl-NL" sz="2800" baseline="-25000" dirty="0"/>
              <a:t>1</a:t>
            </a:r>
            <a:r>
              <a:rPr lang="nl-NL" sz="2800" dirty="0" smtClean="0"/>
              <a:t>∙c</a:t>
            </a:r>
            <a:r>
              <a:rPr lang="nl-NL" sz="2800" baseline="-25000" dirty="0" smtClean="0"/>
              <a:t>1</a:t>
            </a:r>
            <a:r>
              <a:rPr lang="nl-NL" sz="2800" dirty="0" smtClean="0"/>
              <a:t>∙T</a:t>
            </a:r>
            <a:r>
              <a:rPr lang="nl-NL" sz="2800" baseline="-25000" dirty="0" smtClean="0"/>
              <a:t>1</a:t>
            </a:r>
            <a:r>
              <a:rPr lang="nl-NL" sz="2800" dirty="0" smtClean="0"/>
              <a:t> </a:t>
            </a:r>
            <a:r>
              <a:rPr lang="nl-NL" sz="2800" dirty="0"/>
              <a:t>+ m</a:t>
            </a:r>
            <a:r>
              <a:rPr lang="nl-NL" sz="2800" baseline="-25000" dirty="0"/>
              <a:t>2</a:t>
            </a:r>
            <a:r>
              <a:rPr lang="nl-NL" sz="2800" dirty="0" smtClean="0"/>
              <a:t>∙c</a:t>
            </a:r>
            <a:r>
              <a:rPr lang="nl-NL" sz="2800" baseline="-25000" dirty="0" smtClean="0"/>
              <a:t>1</a:t>
            </a:r>
            <a:r>
              <a:rPr lang="nl-NL" sz="2800" dirty="0" smtClean="0"/>
              <a:t>∙T</a:t>
            </a:r>
            <a:r>
              <a:rPr lang="nl-NL" sz="2800" baseline="-25000" dirty="0" smtClean="0"/>
              <a:t>2</a:t>
            </a:r>
            <a:r>
              <a:rPr lang="nl-NL" sz="2800" dirty="0" smtClean="0"/>
              <a:t>)</a:t>
            </a:r>
            <a:r>
              <a:rPr lang="nl-NL" sz="2800" baseline="-25000" dirty="0" smtClean="0"/>
              <a:t>na</a:t>
            </a:r>
            <a:endParaRPr lang="nl-NL" sz="2800" dirty="0"/>
          </a:p>
          <a:p>
            <a:pPr algn="ctr">
              <a:spcBef>
                <a:spcPct val="50000"/>
              </a:spcBef>
            </a:pPr>
            <a:r>
              <a:rPr lang="nl-NL" sz="2800" dirty="0"/>
              <a:t>(Makkelijker uit te breiden)</a:t>
            </a:r>
          </a:p>
          <a:p>
            <a:pPr algn="ctr">
              <a:spcBef>
                <a:spcPct val="50000"/>
              </a:spcBef>
            </a:pPr>
            <a:r>
              <a:rPr lang="nl-NL" sz="2800" dirty="0" smtClean="0"/>
              <a:t>∑</a:t>
            </a:r>
            <a:r>
              <a:rPr lang="nl-NL" sz="2800" dirty="0"/>
              <a:t>(</a:t>
            </a:r>
            <a:r>
              <a:rPr lang="nl-NL" sz="2800" dirty="0" err="1"/>
              <a:t>m</a:t>
            </a:r>
            <a:r>
              <a:rPr lang="nl-NL" sz="2800" baseline="-25000" dirty="0" err="1"/>
              <a:t>i</a:t>
            </a:r>
            <a:r>
              <a:rPr lang="nl-NL" sz="2800" dirty="0" err="1" smtClean="0"/>
              <a:t>∙c</a:t>
            </a:r>
            <a:r>
              <a:rPr lang="nl-NL" sz="2800" baseline="-25000" dirty="0" err="1" smtClean="0"/>
              <a:t>i</a:t>
            </a:r>
            <a:r>
              <a:rPr lang="nl-NL" sz="2800" dirty="0" err="1" smtClean="0"/>
              <a:t>∙T</a:t>
            </a:r>
            <a:r>
              <a:rPr lang="nl-NL" sz="2800" baseline="-25000" dirty="0" err="1" smtClean="0"/>
              <a:t>i</a:t>
            </a:r>
            <a:r>
              <a:rPr lang="nl-NL" sz="2800" dirty="0" smtClean="0"/>
              <a:t>)</a:t>
            </a:r>
            <a:r>
              <a:rPr lang="nl-NL" sz="2800" baseline="-25000" dirty="0" smtClean="0"/>
              <a:t>voor </a:t>
            </a:r>
            <a:r>
              <a:rPr lang="nl-NL" sz="2800" dirty="0"/>
              <a:t>= ∑(</a:t>
            </a:r>
            <a:r>
              <a:rPr lang="nl-NL" sz="2800" dirty="0" err="1"/>
              <a:t>m</a:t>
            </a:r>
            <a:r>
              <a:rPr lang="nl-NL" sz="2800" baseline="-25000" dirty="0" err="1"/>
              <a:t>i</a:t>
            </a:r>
            <a:r>
              <a:rPr lang="nl-NL" sz="2800" dirty="0" err="1" smtClean="0"/>
              <a:t>∙c</a:t>
            </a:r>
            <a:r>
              <a:rPr lang="nl-NL" sz="2800" baseline="-25000" dirty="0" err="1" smtClean="0"/>
              <a:t>i</a:t>
            </a:r>
            <a:r>
              <a:rPr lang="nl-NL" sz="2800" dirty="0" err="1" smtClean="0"/>
              <a:t>∙T</a:t>
            </a:r>
            <a:r>
              <a:rPr lang="nl-NL" sz="2800" baseline="-25000" dirty="0" err="1" smtClean="0"/>
              <a:t>i</a:t>
            </a:r>
            <a:r>
              <a:rPr lang="nl-NL" sz="2800" dirty="0" smtClean="0"/>
              <a:t>)</a:t>
            </a:r>
            <a:r>
              <a:rPr lang="nl-NL" sz="2800" baseline="-25000" dirty="0" smtClean="0"/>
              <a:t>na</a:t>
            </a:r>
            <a:endParaRPr lang="nl-NL" sz="2800" baseline="-25000" dirty="0"/>
          </a:p>
        </p:txBody>
      </p:sp>
      <p:pic>
        <p:nvPicPr>
          <p:cNvPr id="12" name="Afbeelding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4"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5"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6</a:t>
            </a:fld>
            <a:endParaRPr lang="nl-NL" dirty="0"/>
          </a:p>
        </p:txBody>
      </p:sp>
    </p:spTree>
    <p:extLst>
      <p:ext uri="{BB962C8B-B14F-4D97-AF65-F5344CB8AC3E}">
        <p14:creationId xmlns:p14="http://schemas.microsoft.com/office/powerpoint/2010/main" val="742307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9" name="Text Box 7"/>
          <p:cNvSpPr txBox="1">
            <a:spLocks noChangeArrowheads="1"/>
          </p:cNvSpPr>
          <p:nvPr/>
        </p:nvSpPr>
        <p:spPr bwMode="auto">
          <a:xfrm>
            <a:off x="228600" y="1066800"/>
            <a:ext cx="8640000" cy="584775"/>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De achtbaan: hoogte </a:t>
            </a:r>
            <a:r>
              <a:rPr lang="nl-NL" sz="3200" dirty="0" err="1" smtClean="0">
                <a:latin typeface="Verdana" pitchFamily="34" charset="0"/>
              </a:rPr>
              <a:t>vs</a:t>
            </a:r>
            <a:r>
              <a:rPr lang="nl-NL" sz="3200" dirty="0" smtClean="0">
                <a:latin typeface="Verdana" pitchFamily="34" charset="0"/>
              </a:rPr>
              <a:t> snelheid</a:t>
            </a:r>
          </a:p>
        </p:txBody>
      </p:sp>
      <p:sp>
        <p:nvSpPr>
          <p:cNvPr id="6" name="Text Box 7"/>
          <p:cNvSpPr txBox="1">
            <a:spLocks noChangeArrowheads="1"/>
          </p:cNvSpPr>
          <p:nvPr/>
        </p:nvSpPr>
        <p:spPr bwMode="auto">
          <a:xfrm>
            <a:off x="1066800" y="2133600"/>
            <a:ext cx="3505200" cy="2123658"/>
          </a:xfrm>
          <a:prstGeom prst="rect">
            <a:avLst/>
          </a:prstGeom>
          <a:noFill/>
          <a:ln w="9525">
            <a:noFill/>
            <a:miter lim="800000"/>
            <a:headEnd/>
            <a:tailEnd/>
          </a:ln>
        </p:spPr>
        <p:txBody>
          <a:bodyPr wrap="square">
            <a:spAutoFit/>
          </a:bodyPr>
          <a:lstStyle/>
          <a:p>
            <a:pPr>
              <a:spcBef>
                <a:spcPct val="50000"/>
              </a:spcBef>
            </a:pPr>
            <a:r>
              <a:rPr lang="nl-NL" sz="2400" dirty="0" smtClean="0">
                <a:latin typeface="+mn-lt"/>
              </a:rPr>
              <a:t>Stap 1: </a:t>
            </a:r>
          </a:p>
          <a:p>
            <a:pPr>
              <a:spcBef>
                <a:spcPct val="50000"/>
              </a:spcBef>
            </a:pPr>
            <a:r>
              <a:rPr lang="nl-NL" sz="2400" dirty="0" smtClean="0">
                <a:latin typeface="+mn-lt"/>
              </a:rPr>
              <a:t>Verzin </a:t>
            </a:r>
            <a:r>
              <a:rPr lang="nl-NL" sz="2400" dirty="0" smtClean="0">
                <a:latin typeface="+mn-lt"/>
              </a:rPr>
              <a:t>een</a:t>
            </a:r>
          </a:p>
          <a:p>
            <a:pPr>
              <a:spcBef>
                <a:spcPct val="50000"/>
              </a:spcBef>
            </a:pPr>
            <a:r>
              <a:rPr lang="nl-NL" sz="2400" dirty="0">
                <a:latin typeface="+mn-lt"/>
              </a:rPr>
              <a:t>e</a:t>
            </a:r>
            <a:r>
              <a:rPr lang="nl-NL" sz="2400" dirty="0" smtClean="0">
                <a:latin typeface="+mn-lt"/>
              </a:rPr>
              <a:t>xperiment </a:t>
            </a:r>
            <a:r>
              <a:rPr lang="nl-NL" sz="2400" dirty="0" smtClean="0">
                <a:latin typeface="+mn-lt"/>
              </a:rPr>
              <a:t>e</a:t>
            </a:r>
            <a:r>
              <a:rPr lang="nl-NL" sz="2400" dirty="0" smtClean="0">
                <a:latin typeface="+mn-lt"/>
              </a:rPr>
              <a:t>n</a:t>
            </a:r>
          </a:p>
          <a:p>
            <a:pPr>
              <a:spcBef>
                <a:spcPct val="50000"/>
              </a:spcBef>
            </a:pPr>
            <a:r>
              <a:rPr lang="nl-NL" sz="2400" dirty="0" smtClean="0">
                <a:latin typeface="+mn-lt"/>
              </a:rPr>
              <a:t>meet </a:t>
            </a:r>
            <a:r>
              <a:rPr lang="nl-NL" sz="2400" dirty="0" smtClean="0">
                <a:latin typeface="+mn-lt"/>
              </a:rPr>
              <a:t>het verband</a:t>
            </a:r>
          </a:p>
        </p:txBody>
      </p:sp>
      <p:pic>
        <p:nvPicPr>
          <p:cNvPr id="14" name="Afbeelding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5"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6"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7</a:t>
            </a:fld>
            <a:endParaRPr lang="nl-NL" dirty="0"/>
          </a:p>
        </p:txBody>
      </p:sp>
      <p:pic>
        <p:nvPicPr>
          <p:cNvPr id="2" name="Achtbaanfilmpjes met muzie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657600" y="1828800"/>
            <a:ext cx="5029200" cy="3505200"/>
          </a:xfrm>
          <a:prstGeom prst="rect">
            <a:avLst/>
          </a:prstGeom>
        </p:spPr>
      </p:pic>
    </p:spTree>
    <p:extLst>
      <p:ext uri="{BB962C8B-B14F-4D97-AF65-F5344CB8AC3E}">
        <p14:creationId xmlns:p14="http://schemas.microsoft.com/office/powerpoint/2010/main" val="4232125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7"/>
          <p:cNvSpPr txBox="1">
            <a:spLocks noChangeArrowheads="1"/>
          </p:cNvSpPr>
          <p:nvPr/>
        </p:nvSpPr>
        <p:spPr bwMode="auto">
          <a:xfrm>
            <a:off x="228600" y="1066800"/>
            <a:ext cx="8640000" cy="584775"/>
          </a:xfrm>
          <a:prstGeom prst="rect">
            <a:avLst/>
          </a:prstGeom>
          <a:noFill/>
          <a:ln w="9525">
            <a:noFill/>
            <a:miter lim="800000"/>
            <a:headEnd/>
            <a:tailEnd/>
          </a:ln>
        </p:spPr>
        <p:txBody>
          <a:bodyPr wrap="square">
            <a:spAutoFit/>
          </a:bodyPr>
          <a:lstStyle/>
          <a:p>
            <a:pPr algn="ctr">
              <a:spcBef>
                <a:spcPct val="50000"/>
              </a:spcBef>
            </a:pPr>
            <a:r>
              <a:rPr lang="nl-NL" sz="3200" dirty="0" smtClean="0">
                <a:latin typeface="Verdana" pitchFamily="34" charset="0"/>
              </a:rPr>
              <a:t>De achtbaan: hoogte </a:t>
            </a:r>
            <a:r>
              <a:rPr lang="nl-NL" sz="3200" dirty="0" err="1" smtClean="0">
                <a:latin typeface="Verdana" pitchFamily="34" charset="0"/>
              </a:rPr>
              <a:t>vs</a:t>
            </a:r>
            <a:r>
              <a:rPr lang="nl-NL" sz="3200" dirty="0" smtClean="0">
                <a:latin typeface="Verdana" pitchFamily="34" charset="0"/>
              </a:rPr>
              <a:t> snelheid</a:t>
            </a:r>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5799"/>
            <a:ext cx="8640000" cy="497197"/>
          </a:xfrm>
          <a:prstGeom prst="rect">
            <a:avLst/>
          </a:prstGeom>
        </p:spPr>
      </p:pic>
      <p:sp>
        <p:nvSpPr>
          <p:cNvPr id="6" name="Text Box 7"/>
          <p:cNvSpPr txBox="1">
            <a:spLocks noChangeArrowheads="1"/>
          </p:cNvSpPr>
          <p:nvPr/>
        </p:nvSpPr>
        <p:spPr bwMode="auto">
          <a:xfrm>
            <a:off x="1066800" y="2133600"/>
            <a:ext cx="3505200" cy="1754326"/>
          </a:xfrm>
          <a:prstGeom prst="rect">
            <a:avLst/>
          </a:prstGeom>
          <a:noFill/>
          <a:ln w="9525">
            <a:noFill/>
            <a:miter lim="800000"/>
            <a:headEnd/>
            <a:tailEnd/>
          </a:ln>
        </p:spPr>
        <p:txBody>
          <a:bodyPr wrap="square">
            <a:spAutoFit/>
          </a:bodyPr>
          <a:lstStyle/>
          <a:p>
            <a:pPr>
              <a:spcBef>
                <a:spcPct val="50000"/>
              </a:spcBef>
            </a:pPr>
            <a:r>
              <a:rPr lang="nl-NL" sz="2400" dirty="0" smtClean="0">
                <a:latin typeface="+mn-lt"/>
              </a:rPr>
              <a:t>Stap 2: </a:t>
            </a:r>
          </a:p>
          <a:p>
            <a:pPr>
              <a:spcBef>
                <a:spcPct val="50000"/>
              </a:spcBef>
            </a:pPr>
            <a:r>
              <a:rPr lang="nl-NL" sz="2400" dirty="0" smtClean="0">
                <a:latin typeface="+mn-lt"/>
              </a:rPr>
              <a:t>Leid uit de metingen het verband tussen hoogte en snelheid af.</a:t>
            </a:r>
          </a:p>
        </p:txBody>
      </p:sp>
      <p:graphicFrame>
        <p:nvGraphicFramePr>
          <p:cNvPr id="12" name="Tabel 11"/>
          <p:cNvGraphicFramePr>
            <a:graphicFrameLocks noGrp="1"/>
          </p:cNvGraphicFramePr>
          <p:nvPr/>
        </p:nvGraphicFramePr>
        <p:xfrm>
          <a:off x="5105400" y="2133600"/>
          <a:ext cx="3129280" cy="2453640"/>
        </p:xfrm>
        <a:graphic>
          <a:graphicData uri="http://schemas.openxmlformats.org/drawingml/2006/table">
            <a:tbl>
              <a:tblPr/>
              <a:tblGrid>
                <a:gridCol w="1564640"/>
                <a:gridCol w="1564640"/>
              </a:tblGrid>
              <a:tr h="283028">
                <a:tc>
                  <a:txBody>
                    <a:bodyPr/>
                    <a:lstStyle/>
                    <a:p>
                      <a:pPr algn="ctr">
                        <a:lnSpc>
                          <a:spcPct val="115000"/>
                        </a:lnSpc>
                        <a:spcAft>
                          <a:spcPts val="0"/>
                        </a:spcAft>
                      </a:pPr>
                      <a:r>
                        <a:rPr lang="nl-NL" sz="2000" dirty="0">
                          <a:solidFill>
                            <a:srgbClr val="000000"/>
                          </a:solidFill>
                          <a:latin typeface="Calibri"/>
                          <a:ea typeface="Times New Roman"/>
                          <a:cs typeface="Calibri"/>
                        </a:rPr>
                        <a:t>h (m)</a:t>
                      </a:r>
                      <a:endParaRPr lang="nl-NL" sz="2000" dirty="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nl-NL" sz="2000">
                          <a:solidFill>
                            <a:srgbClr val="000000"/>
                          </a:solidFill>
                          <a:latin typeface="Calibri"/>
                          <a:ea typeface="Times New Roman"/>
                          <a:cs typeface="Calibri"/>
                        </a:rPr>
                        <a:t>v (m/s)</a:t>
                      </a:r>
                      <a:endParaRPr lang="nl-NL"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283028">
                <a:tc>
                  <a:txBody>
                    <a:bodyPr/>
                    <a:lstStyle/>
                    <a:p>
                      <a:pPr algn="ctr">
                        <a:lnSpc>
                          <a:spcPct val="115000"/>
                        </a:lnSpc>
                        <a:spcAft>
                          <a:spcPts val="0"/>
                        </a:spcAft>
                      </a:pPr>
                      <a:r>
                        <a:rPr lang="nl-NL" sz="2000" dirty="0">
                          <a:solidFill>
                            <a:srgbClr val="000000"/>
                          </a:solidFill>
                          <a:latin typeface="Calibri"/>
                          <a:ea typeface="Times New Roman"/>
                          <a:cs typeface="Calibri"/>
                        </a:rPr>
                        <a:t>0</a:t>
                      </a:r>
                      <a:endParaRPr lang="nl-NL" sz="2000" dirty="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nl-NL" sz="2000">
                          <a:solidFill>
                            <a:srgbClr val="000000"/>
                          </a:solidFill>
                          <a:latin typeface="Calibri"/>
                          <a:ea typeface="Times New Roman"/>
                          <a:cs typeface="Calibri"/>
                        </a:rPr>
                        <a:t>0</a:t>
                      </a:r>
                      <a:endParaRPr lang="nl-NL"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83028">
                <a:tc>
                  <a:txBody>
                    <a:bodyPr/>
                    <a:lstStyle/>
                    <a:p>
                      <a:pPr algn="ctr">
                        <a:lnSpc>
                          <a:spcPct val="115000"/>
                        </a:lnSpc>
                        <a:spcAft>
                          <a:spcPts val="0"/>
                        </a:spcAft>
                      </a:pPr>
                      <a:r>
                        <a:rPr lang="nl-NL" sz="2000" dirty="0">
                          <a:solidFill>
                            <a:srgbClr val="000000"/>
                          </a:solidFill>
                          <a:latin typeface="Calibri"/>
                          <a:ea typeface="Times New Roman"/>
                          <a:cs typeface="Calibri"/>
                        </a:rPr>
                        <a:t>0,3</a:t>
                      </a:r>
                      <a:endParaRPr lang="nl-NL" sz="2000" dirty="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nl-NL" sz="2000">
                          <a:solidFill>
                            <a:srgbClr val="000000"/>
                          </a:solidFill>
                          <a:latin typeface="Calibri"/>
                          <a:ea typeface="Times New Roman"/>
                          <a:cs typeface="Calibri"/>
                        </a:rPr>
                        <a:t>2,3</a:t>
                      </a:r>
                      <a:endParaRPr lang="nl-NL"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283028">
                <a:tc>
                  <a:txBody>
                    <a:bodyPr/>
                    <a:lstStyle/>
                    <a:p>
                      <a:pPr algn="ctr">
                        <a:lnSpc>
                          <a:spcPct val="115000"/>
                        </a:lnSpc>
                        <a:spcAft>
                          <a:spcPts val="0"/>
                        </a:spcAft>
                      </a:pPr>
                      <a:r>
                        <a:rPr lang="nl-NL" sz="2000">
                          <a:solidFill>
                            <a:srgbClr val="000000"/>
                          </a:solidFill>
                          <a:latin typeface="Calibri"/>
                          <a:ea typeface="Times New Roman"/>
                          <a:cs typeface="Calibri"/>
                        </a:rPr>
                        <a:t>0,6</a:t>
                      </a:r>
                      <a:endParaRPr lang="nl-NL" sz="200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nl-NL" sz="2000" dirty="0">
                          <a:solidFill>
                            <a:srgbClr val="000000"/>
                          </a:solidFill>
                          <a:latin typeface="Calibri"/>
                          <a:ea typeface="Times New Roman"/>
                          <a:cs typeface="Calibri"/>
                        </a:rPr>
                        <a:t>3,3</a:t>
                      </a:r>
                      <a:endParaRPr lang="nl-NL"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283028">
                <a:tc>
                  <a:txBody>
                    <a:bodyPr/>
                    <a:lstStyle/>
                    <a:p>
                      <a:pPr algn="ctr">
                        <a:lnSpc>
                          <a:spcPct val="115000"/>
                        </a:lnSpc>
                        <a:spcAft>
                          <a:spcPts val="0"/>
                        </a:spcAft>
                      </a:pPr>
                      <a:r>
                        <a:rPr lang="nl-NL" sz="2000">
                          <a:solidFill>
                            <a:srgbClr val="000000"/>
                          </a:solidFill>
                          <a:latin typeface="Calibri"/>
                          <a:ea typeface="Times New Roman"/>
                          <a:cs typeface="Calibri"/>
                        </a:rPr>
                        <a:t>0,9</a:t>
                      </a:r>
                      <a:endParaRPr lang="nl-NL" sz="200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nl-NL" sz="2000" dirty="0">
                          <a:solidFill>
                            <a:srgbClr val="000000"/>
                          </a:solidFill>
                          <a:latin typeface="Calibri"/>
                          <a:ea typeface="Times New Roman"/>
                          <a:cs typeface="Calibri"/>
                        </a:rPr>
                        <a:t>4</a:t>
                      </a:r>
                      <a:endParaRPr lang="nl-NL"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283028">
                <a:tc>
                  <a:txBody>
                    <a:bodyPr/>
                    <a:lstStyle/>
                    <a:p>
                      <a:pPr algn="ctr">
                        <a:lnSpc>
                          <a:spcPct val="115000"/>
                        </a:lnSpc>
                        <a:spcAft>
                          <a:spcPts val="0"/>
                        </a:spcAft>
                      </a:pPr>
                      <a:r>
                        <a:rPr lang="nl-NL" sz="2000" dirty="0">
                          <a:solidFill>
                            <a:srgbClr val="000000"/>
                          </a:solidFill>
                          <a:latin typeface="Calibri"/>
                          <a:ea typeface="Times New Roman"/>
                          <a:cs typeface="Calibri"/>
                        </a:rPr>
                        <a:t>1,2</a:t>
                      </a:r>
                      <a:endParaRPr lang="nl-NL" sz="2000" dirty="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nl-NL" sz="2000" dirty="0">
                          <a:solidFill>
                            <a:srgbClr val="000000"/>
                          </a:solidFill>
                          <a:latin typeface="Calibri"/>
                          <a:ea typeface="Times New Roman"/>
                          <a:cs typeface="Calibri"/>
                        </a:rPr>
                        <a:t>4,6</a:t>
                      </a:r>
                      <a:endParaRPr lang="nl-NL"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283028">
                <a:tc>
                  <a:txBody>
                    <a:bodyPr/>
                    <a:lstStyle/>
                    <a:p>
                      <a:pPr algn="ctr">
                        <a:lnSpc>
                          <a:spcPct val="115000"/>
                        </a:lnSpc>
                        <a:spcAft>
                          <a:spcPts val="0"/>
                        </a:spcAft>
                      </a:pPr>
                      <a:r>
                        <a:rPr lang="nl-NL" sz="2000">
                          <a:solidFill>
                            <a:srgbClr val="000000"/>
                          </a:solidFill>
                          <a:latin typeface="Calibri"/>
                          <a:ea typeface="Times New Roman"/>
                          <a:cs typeface="Calibri"/>
                        </a:rPr>
                        <a:t>1,5</a:t>
                      </a:r>
                      <a:endParaRPr lang="nl-NL" sz="2000">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nl-NL" sz="2000" dirty="0">
                          <a:solidFill>
                            <a:srgbClr val="000000"/>
                          </a:solidFill>
                          <a:latin typeface="Calibri"/>
                          <a:ea typeface="Times New Roman"/>
                          <a:cs typeface="Calibri"/>
                        </a:rPr>
                        <a:t>5,1</a:t>
                      </a:r>
                      <a:endParaRPr lang="nl-NL"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14" name="Text Box 7"/>
          <p:cNvSpPr txBox="1">
            <a:spLocks noChangeArrowheads="1"/>
          </p:cNvSpPr>
          <p:nvPr/>
        </p:nvSpPr>
        <p:spPr bwMode="auto">
          <a:xfrm>
            <a:off x="1066800" y="4800600"/>
            <a:ext cx="7620000" cy="830997"/>
          </a:xfrm>
          <a:prstGeom prst="rect">
            <a:avLst/>
          </a:prstGeom>
          <a:noFill/>
          <a:ln w="9525">
            <a:noFill/>
            <a:miter lim="800000"/>
            <a:headEnd/>
            <a:tailEnd/>
          </a:ln>
        </p:spPr>
        <p:txBody>
          <a:bodyPr wrap="square">
            <a:spAutoFit/>
          </a:bodyPr>
          <a:lstStyle/>
          <a:p>
            <a:pPr>
              <a:spcBef>
                <a:spcPct val="50000"/>
              </a:spcBef>
            </a:pPr>
            <a:r>
              <a:rPr lang="nl-NL" sz="2400" dirty="0" smtClean="0">
                <a:latin typeface="+mn-lt"/>
              </a:rPr>
              <a:t>Voorbeeld van meetresultaten: valhoogte </a:t>
            </a:r>
            <a:r>
              <a:rPr lang="nl-NL" sz="2400" dirty="0" err="1" smtClean="0">
                <a:latin typeface="+mn-lt"/>
              </a:rPr>
              <a:t>vs</a:t>
            </a:r>
            <a:r>
              <a:rPr lang="nl-NL" sz="2400" dirty="0" smtClean="0">
                <a:latin typeface="+mn-lt"/>
              </a:rPr>
              <a:t> eindsnelheid. Wat is het verband? (5 minuten)</a:t>
            </a:r>
          </a:p>
        </p:txBody>
      </p:sp>
      <p:pic>
        <p:nvPicPr>
          <p:cNvPr id="17" name="Afbeelding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109900"/>
            <a:ext cx="8640000" cy="562866"/>
          </a:xfrm>
          <a:prstGeom prst="rect">
            <a:avLst/>
          </a:prstGeom>
        </p:spPr>
      </p:pic>
      <p:sp>
        <p:nvSpPr>
          <p:cNvPr id="18" name="Tijdelijke aanduiding voor voettekst 3"/>
          <p:cNvSpPr>
            <a:spLocks noGrp="1"/>
          </p:cNvSpPr>
          <p:nvPr>
            <p:ph type="ftr" sz="quarter" idx="11"/>
          </p:nvPr>
        </p:nvSpPr>
        <p:spPr>
          <a:xfrm>
            <a:off x="2667000" y="6333036"/>
            <a:ext cx="2895600" cy="476250"/>
          </a:xfrm>
        </p:spPr>
        <p:txBody>
          <a:bodyPr/>
          <a:lstStyle/>
          <a:p>
            <a:pPr>
              <a:defRPr/>
            </a:pPr>
            <a:r>
              <a:rPr lang="nl-NL" dirty="0" smtClean="0"/>
              <a:t>/28</a:t>
            </a:r>
            <a:endParaRPr lang="nl-NL" dirty="0"/>
          </a:p>
        </p:txBody>
      </p:sp>
      <p:sp>
        <p:nvSpPr>
          <p:cNvPr id="19" name="Tijdelijke aanduiding voor dianummer 4"/>
          <p:cNvSpPr>
            <a:spLocks noGrp="1"/>
          </p:cNvSpPr>
          <p:nvPr>
            <p:ph type="sldNum" sz="quarter" idx="12"/>
          </p:nvPr>
        </p:nvSpPr>
        <p:spPr>
          <a:xfrm>
            <a:off x="2133600" y="6120311"/>
            <a:ext cx="2133600" cy="476250"/>
          </a:xfrm>
        </p:spPr>
        <p:txBody>
          <a:bodyPr/>
          <a:lstStyle/>
          <a:p>
            <a:pPr>
              <a:defRPr/>
            </a:pPr>
            <a:fld id="{E71D6CAB-358F-4852-885E-DBBAD0657880}" type="slidenum">
              <a:rPr lang="nl-NL" smtClean="0"/>
              <a:pPr>
                <a:defRPr/>
              </a:pPr>
              <a:t>8</a:t>
            </a:fld>
            <a:endParaRPr lang="nl-NL" dirty="0"/>
          </a:p>
        </p:txBody>
      </p:sp>
    </p:spTree>
    <p:extLst>
      <p:ext uri="{BB962C8B-B14F-4D97-AF65-F5344CB8AC3E}">
        <p14:creationId xmlns:p14="http://schemas.microsoft.com/office/powerpoint/2010/main" val="4232125068"/>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24877</TotalTime>
  <Words>3757</Words>
  <Application>Microsoft Office PowerPoint</Application>
  <PresentationFormat>Diavoorstelling (4:3)</PresentationFormat>
  <Paragraphs>524</Paragraphs>
  <Slides>29</Slides>
  <Notes>29</Notes>
  <HiddenSlides>0</HiddenSlides>
  <MMClips>2</MMClips>
  <ScaleCrop>false</ScaleCrop>
  <HeadingPairs>
    <vt:vector size="4" baseType="variant">
      <vt:variant>
        <vt:lpstr>Thema</vt:lpstr>
      </vt:variant>
      <vt:variant>
        <vt:i4>1</vt:i4>
      </vt:variant>
      <vt:variant>
        <vt:lpstr>Diatitels</vt:lpstr>
      </vt:variant>
      <vt:variant>
        <vt:i4>29</vt:i4>
      </vt:variant>
    </vt:vector>
  </HeadingPairs>
  <TitlesOfParts>
    <vt:vector size="30" baseType="lpstr">
      <vt:lpstr>Standaardontwerp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PSWM Logman</dc:creator>
  <cp:keywords>Woudschoten 2011</cp:keywords>
  <cp:lastModifiedBy>P.Logman</cp:lastModifiedBy>
  <cp:revision>832</cp:revision>
  <cp:lastPrinted>1601-01-01T00:00:00Z</cp:lastPrinted>
  <dcterms:created xsi:type="dcterms:W3CDTF">1601-01-01T00:00:00Z</dcterms:created>
  <dcterms:modified xsi:type="dcterms:W3CDTF">2011-12-15T22:57:49Z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